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3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4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6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7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8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9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0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1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27"/>
  </p:notesMasterIdLst>
  <p:sldIdLst>
    <p:sldId id="259" r:id="rId3"/>
    <p:sldId id="261" r:id="rId4"/>
    <p:sldId id="262" r:id="rId5"/>
    <p:sldId id="305" r:id="rId6"/>
    <p:sldId id="291" r:id="rId7"/>
    <p:sldId id="298" r:id="rId8"/>
    <p:sldId id="297" r:id="rId9"/>
    <p:sldId id="299" r:id="rId10"/>
    <p:sldId id="300" r:id="rId11"/>
    <p:sldId id="304" r:id="rId12"/>
    <p:sldId id="292" r:id="rId13"/>
    <p:sldId id="325" r:id="rId14"/>
    <p:sldId id="324" r:id="rId15"/>
    <p:sldId id="307" r:id="rId16"/>
    <p:sldId id="310" r:id="rId17"/>
    <p:sldId id="311" r:id="rId18"/>
    <p:sldId id="313" r:id="rId19"/>
    <p:sldId id="312" r:id="rId20"/>
    <p:sldId id="318" r:id="rId21"/>
    <p:sldId id="315" r:id="rId22"/>
    <p:sldId id="319" r:id="rId23"/>
    <p:sldId id="293" r:id="rId24"/>
    <p:sldId id="306" r:id="rId25"/>
    <p:sldId id="294" r:id="rId26"/>
  </p:sldIdLst>
  <p:sldSz cx="12192000" cy="6858000"/>
  <p:notesSz cx="7104063" cy="10234613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45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rn" initials="C" lastIdx="1" clrIdx="0">
    <p:extLst>
      <p:ext uri="{19B8F6BF-5375-455C-9EA6-DF929625EA0E}">
        <p15:presenceInfo xmlns:p15="http://schemas.microsoft.com/office/powerpoint/2012/main" userId="Cor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971C"/>
    <a:srgbClr val="D381A2"/>
    <a:srgbClr val="00A388"/>
    <a:srgbClr val="92C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3883" autoAdjust="0"/>
  </p:normalViewPr>
  <p:slideViewPr>
    <p:cSldViewPr snapToGrid="0">
      <p:cViewPr varScale="1">
        <p:scale>
          <a:sx n="81" d="100"/>
          <a:sy n="81" d="100"/>
        </p:scale>
        <p:origin x="715" y="62"/>
      </p:cViewPr>
      <p:guideLst>
        <p:guide orient="horz" pos="2160"/>
        <p:guide pos="3840"/>
        <p:guide pos="45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217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277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656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3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99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739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851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566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137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078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690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98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727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830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234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919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369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822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117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328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434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2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242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094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069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0448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13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64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1861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8903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997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3335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90" y="-48895"/>
            <a:ext cx="12419965" cy="69557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73" r:id="rId3"/>
  </p:sldLayoutIdLst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90" y="-48895"/>
            <a:ext cx="12419965" cy="6955790"/>
          </a:xfrm>
          <a:prstGeom prst="rect">
            <a:avLst/>
          </a:prstGeom>
        </p:spPr>
      </p:pic>
      <p:pic>
        <p:nvPicPr>
          <p:cNvPr id="27" name="图片 26" descr="资源 2111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95" y="231775"/>
            <a:ext cx="800735" cy="822960"/>
          </a:xfrm>
          <a:prstGeom prst="rect">
            <a:avLst/>
          </a:prstGeom>
        </p:spPr>
      </p:pic>
      <p:sp>
        <p:nvSpPr>
          <p:cNvPr id="33" name="TextBox 31"/>
          <p:cNvSpPr txBox="1"/>
          <p:nvPr userDrawn="1"/>
        </p:nvSpPr>
        <p:spPr>
          <a:xfrm>
            <a:off x="1116330" y="443548"/>
            <a:ext cx="5208588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请在母版更改您的标题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</p:sldLayoutIdLst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7.xml"/><Relationship Id="rId7" Type="http://schemas.openxmlformats.org/officeDocument/2006/relationships/image" Target="../media/image1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3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34.xml"/><Relationship Id="rId7" Type="http://schemas.openxmlformats.org/officeDocument/2006/relationships/image" Target="../media/image1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14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0.png"/><Relationship Id="rId4" Type="http://schemas.openxmlformats.org/officeDocument/2006/relationships/tags" Target="../tags/tag35.xml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38.xml"/><Relationship Id="rId7" Type="http://schemas.openxmlformats.org/officeDocument/2006/relationships/image" Target="../media/image1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15.xml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.png"/><Relationship Id="rId4" Type="http://schemas.openxmlformats.org/officeDocument/2006/relationships/tags" Target="../tags/tag39.xml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2.xml"/><Relationship Id="rId7" Type="http://schemas.openxmlformats.org/officeDocument/2006/relationships/image" Target="../media/image1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notesSlide" Target="../notesSlides/notesSlide16.xml"/><Relationship Id="rId11" Type="http://schemas.openxmlformats.org/officeDocument/2006/relationships/image" Target="../media/image3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.png"/><Relationship Id="rId4" Type="http://schemas.openxmlformats.org/officeDocument/2006/relationships/tags" Target="../tags/tag43.xml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6.xml"/><Relationship Id="rId7" Type="http://schemas.openxmlformats.org/officeDocument/2006/relationships/image" Target="../media/image1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38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.png"/><Relationship Id="rId4" Type="http://schemas.openxmlformats.org/officeDocument/2006/relationships/tags" Target="../tags/tag47.xml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50.xml"/><Relationship Id="rId7" Type="http://schemas.openxmlformats.org/officeDocument/2006/relationships/image" Target="../media/image1.png"/><Relationship Id="rId12" Type="http://schemas.openxmlformats.org/officeDocument/2006/relationships/image" Target="../media/image40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18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.png"/><Relationship Id="rId4" Type="http://schemas.openxmlformats.org/officeDocument/2006/relationships/tags" Target="../tags/tag51.xml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54.xml"/><Relationship Id="rId7" Type="http://schemas.openxmlformats.org/officeDocument/2006/relationships/image" Target="../media/image1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notesSlide" Target="../notesSlides/notesSlide19.xml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.png"/><Relationship Id="rId4" Type="http://schemas.openxmlformats.org/officeDocument/2006/relationships/tags" Target="../tags/tag55.xml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58.xml"/><Relationship Id="rId7" Type="http://schemas.openxmlformats.org/officeDocument/2006/relationships/image" Target="../media/image1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notesSlide" Target="../notesSlides/notesSlide20.xml"/><Relationship Id="rId11" Type="http://schemas.openxmlformats.org/officeDocument/2006/relationships/image" Target="../media/image42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.png"/><Relationship Id="rId4" Type="http://schemas.openxmlformats.org/officeDocument/2006/relationships/tags" Target="../tags/tag59.xml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62.xml"/><Relationship Id="rId7" Type="http://schemas.openxmlformats.org/officeDocument/2006/relationships/image" Target="../media/image1.png"/><Relationship Id="rId12" Type="http://schemas.openxmlformats.org/officeDocument/2006/relationships/image" Target="../media/image44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21.xml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.png"/><Relationship Id="rId4" Type="http://schemas.openxmlformats.org/officeDocument/2006/relationships/tags" Target="../tags/tag63.xml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66.xml"/><Relationship Id="rId7" Type="http://schemas.openxmlformats.org/officeDocument/2006/relationships/image" Target="../media/image12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3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4.png"/><Relationship Id="rId4" Type="http://schemas.openxmlformats.org/officeDocument/2006/relationships/tags" Target="../tags/tag4.xml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2.xml"/><Relationship Id="rId7" Type="http://schemas.openxmlformats.org/officeDocument/2006/relationships/image" Target="../media/image12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5.xml"/><Relationship Id="rId7" Type="http://schemas.openxmlformats.org/officeDocument/2006/relationships/image" Target="../media/image16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8.xml"/><Relationship Id="rId7" Type="http://schemas.openxmlformats.org/officeDocument/2006/relationships/image" Target="../media/image19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22.png"/><Relationship Id="rId5" Type="http://schemas.openxmlformats.org/officeDocument/2006/relationships/tags" Target="../tags/tag23.xml"/><Relationship Id="rId10" Type="http://schemas.openxmlformats.org/officeDocument/2006/relationships/image" Target="../media/image17.png"/><Relationship Id="rId4" Type="http://schemas.openxmlformats.org/officeDocument/2006/relationships/tags" Target="../tags/tag22.xm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90" y="-48895"/>
            <a:ext cx="12419965" cy="6955790"/>
          </a:xfrm>
          <a:prstGeom prst="rect">
            <a:avLst/>
          </a:prstGeom>
          <a:noFill/>
        </p:spPr>
      </p:pic>
      <p:pic>
        <p:nvPicPr>
          <p:cNvPr id="20" name="图片 19" descr="资源 33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595" y="454025"/>
            <a:ext cx="3613150" cy="3442970"/>
          </a:xfrm>
          <a:prstGeom prst="rect">
            <a:avLst/>
          </a:prstGeom>
        </p:spPr>
      </p:pic>
      <p:pic>
        <p:nvPicPr>
          <p:cNvPr id="10" name="图片 9" descr="资源 26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85" y="4121785"/>
            <a:ext cx="2038350" cy="1758950"/>
          </a:xfrm>
          <a:prstGeom prst="rect">
            <a:avLst/>
          </a:prstGeom>
        </p:spPr>
      </p:pic>
      <p:pic>
        <p:nvPicPr>
          <p:cNvPr id="34" name="图片 33" descr="资源 13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4935" y="3896995"/>
            <a:ext cx="1527810" cy="1630045"/>
          </a:xfrm>
          <a:prstGeom prst="rect">
            <a:avLst/>
          </a:prstGeom>
        </p:spPr>
      </p:pic>
      <p:pic>
        <p:nvPicPr>
          <p:cNvPr id="17" name="图片 16" descr="资源 30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908" r="-3575"/>
          <a:stretch>
            <a:fillRect/>
          </a:stretch>
        </p:blipFill>
        <p:spPr>
          <a:xfrm>
            <a:off x="4773295" y="-26035"/>
            <a:ext cx="2999105" cy="1464310"/>
          </a:xfrm>
          <a:prstGeom prst="rect">
            <a:avLst/>
          </a:prstGeom>
        </p:spPr>
      </p:pic>
      <p:pic>
        <p:nvPicPr>
          <p:cNvPr id="19" name="图片 18" descr="资源 32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145" y="1438275"/>
            <a:ext cx="1089025" cy="850900"/>
          </a:xfrm>
          <a:prstGeom prst="rect">
            <a:avLst/>
          </a:prstGeom>
        </p:spPr>
      </p:pic>
      <p:pic>
        <p:nvPicPr>
          <p:cNvPr id="3" name="图片 2" descr="资源 351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280" y="-48895"/>
            <a:ext cx="3079750" cy="30670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55260" y="2999166"/>
            <a:ext cx="647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NCHU-Quiz Rangers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endParaRPr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知識王之影像辨識版</a:t>
            </a:r>
            <a:endParaRPr lang="zh-CN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3796128" y="2116455"/>
            <a:ext cx="6123927" cy="101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Python</a:t>
            </a:r>
            <a:r>
              <a:rPr lang="zh-TW" alt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期末專題</a:t>
            </a:r>
            <a:endParaRPr lang="zh-CN" altLang="en-US"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TextBox 25"/>
          <p:cNvSpPr txBox="1"/>
          <p:nvPr/>
        </p:nvSpPr>
        <p:spPr>
          <a:xfrm>
            <a:off x="5255260" y="4813798"/>
            <a:ext cx="4568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165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"/>
              <a:defRPr/>
            </a:pPr>
            <a:r>
              <a:rPr lang="zh-TW" altLang="en-US" sz="1600" dirty="0">
                <a:solidFill>
                  <a:schemeClr val="tx1"/>
                </a:solidFill>
                <a:cs typeface="+mn-ea"/>
                <a:sym typeface="+mn-lt"/>
              </a:rPr>
              <a:t>組員 </a:t>
            </a:r>
            <a:r>
              <a:rPr lang="en-US" altLang="zh-TW" sz="1600" dirty="0">
                <a:solidFill>
                  <a:schemeClr val="tx1"/>
                </a:solidFill>
                <a:cs typeface="+mn-ea"/>
                <a:sym typeface="+mn-lt"/>
              </a:rPr>
              <a:t>:</a:t>
            </a:r>
            <a:r>
              <a:rPr lang="zh-TW" altLang="en-US" sz="1600" dirty="0">
                <a:solidFill>
                  <a:schemeClr val="tx1"/>
                </a:solidFill>
                <a:cs typeface="+mn-ea"/>
                <a:sym typeface="+mn-lt"/>
              </a:rPr>
              <a:t>  資工一  </a:t>
            </a:r>
            <a:r>
              <a:rPr lang="en-US" altLang="zh-TW" sz="1600" dirty="0">
                <a:solidFill>
                  <a:schemeClr val="tx1"/>
                </a:solidFill>
                <a:cs typeface="+mn-ea"/>
                <a:sym typeface="+mn-lt"/>
              </a:rPr>
              <a:t>4110056002</a:t>
            </a:r>
            <a:r>
              <a:rPr lang="zh-TW" altLang="en-US" sz="1600" dirty="0">
                <a:solidFill>
                  <a:schemeClr val="tx1"/>
                </a:solidFill>
                <a:cs typeface="+mn-ea"/>
                <a:sym typeface="+mn-lt"/>
              </a:rPr>
              <a:t>  高韵晴</a:t>
            </a:r>
            <a:endParaRPr lang="en-US" altLang="zh-TW" sz="1600" dirty="0">
              <a:solidFill>
                <a:schemeClr val="tx1"/>
              </a:solidFill>
              <a:cs typeface="+mn-ea"/>
              <a:sym typeface="+mn-lt"/>
            </a:endParaRPr>
          </a:p>
          <a:p>
            <a:pPr defTabSz="6851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600" dirty="0">
                <a:cs typeface="+mn-ea"/>
                <a:sym typeface="+mn-lt"/>
              </a:rPr>
              <a:t>                資工一  </a:t>
            </a:r>
            <a:r>
              <a:rPr lang="en-US" altLang="zh-TW" sz="1600" dirty="0">
                <a:cs typeface="+mn-ea"/>
                <a:sym typeface="+mn-lt"/>
              </a:rPr>
              <a:t>4110056013</a:t>
            </a:r>
            <a:r>
              <a:rPr lang="zh-TW" altLang="en-US" sz="1600" dirty="0">
                <a:cs typeface="+mn-ea"/>
                <a:sym typeface="+mn-lt"/>
              </a:rPr>
              <a:t>  梁珉毓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4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9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 bldLvl="0" animBg="1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圖片 121">
            <a:extLst>
              <a:ext uri="{FF2B5EF4-FFF2-40B4-BE49-F238E27FC236}">
                <a16:creationId xmlns:a16="http://schemas.microsoft.com/office/drawing/2014/main" id="{F3296FC3-28F2-4830-9BF0-A9BBBF707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314" y="612843"/>
            <a:ext cx="5296553" cy="3326693"/>
          </a:xfrm>
          <a:prstGeom prst="rect">
            <a:avLst/>
          </a:prstGeom>
        </p:spPr>
      </p:pic>
      <p:pic>
        <p:nvPicPr>
          <p:cNvPr id="125" name="圖片 124">
            <a:extLst>
              <a:ext uri="{FF2B5EF4-FFF2-40B4-BE49-F238E27FC236}">
                <a16:creationId xmlns:a16="http://schemas.microsoft.com/office/drawing/2014/main" id="{95E04FDA-3B7A-478F-9FC9-311ADA990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000" y="1167263"/>
            <a:ext cx="3348000" cy="2766562"/>
          </a:xfrm>
          <a:prstGeom prst="rect">
            <a:avLst/>
          </a:prstGeom>
        </p:spPr>
      </p:pic>
      <p:pic>
        <p:nvPicPr>
          <p:cNvPr id="126" name="圖片 125">
            <a:extLst>
              <a:ext uri="{FF2B5EF4-FFF2-40B4-BE49-F238E27FC236}">
                <a16:creationId xmlns:a16="http://schemas.microsoft.com/office/drawing/2014/main" id="{C4ADA81B-5743-4594-AD96-9C6E892B0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880" y="3983361"/>
            <a:ext cx="3348000" cy="2758752"/>
          </a:xfrm>
          <a:prstGeom prst="rect">
            <a:avLst/>
          </a:prstGeom>
        </p:spPr>
      </p:pic>
      <p:pic>
        <p:nvPicPr>
          <p:cNvPr id="127" name="圖片 126">
            <a:extLst>
              <a:ext uri="{FF2B5EF4-FFF2-40B4-BE49-F238E27FC236}">
                <a16:creationId xmlns:a16="http://schemas.microsoft.com/office/drawing/2014/main" id="{CB785D60-85FA-4C0F-9411-44998F801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3" y="1186609"/>
            <a:ext cx="3346276" cy="2752927"/>
          </a:xfrm>
          <a:prstGeom prst="rect">
            <a:avLst/>
          </a:prstGeom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7FC35A09-4E1A-4E88-8026-D0FF2F111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3190" y="3986039"/>
            <a:ext cx="3348000" cy="2756074"/>
          </a:xfrm>
          <a:prstGeom prst="rect">
            <a:avLst/>
          </a:prstGeom>
        </p:spPr>
      </p:pic>
      <p:pic>
        <p:nvPicPr>
          <p:cNvPr id="129" name="圖片 128">
            <a:extLst>
              <a:ext uri="{FF2B5EF4-FFF2-40B4-BE49-F238E27FC236}">
                <a16:creationId xmlns:a16="http://schemas.microsoft.com/office/drawing/2014/main" id="{E9DC4D13-2C87-43B1-A173-F6DEB43113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500" y="3997499"/>
            <a:ext cx="3348000" cy="2744614"/>
          </a:xfrm>
          <a:prstGeom prst="rect">
            <a:avLst/>
          </a:prstGeom>
        </p:spPr>
      </p:pic>
      <p:pic>
        <p:nvPicPr>
          <p:cNvPr id="130" name="圖片 129">
            <a:extLst>
              <a:ext uri="{FF2B5EF4-FFF2-40B4-BE49-F238E27FC236}">
                <a16:creationId xmlns:a16="http://schemas.microsoft.com/office/drawing/2014/main" id="{2782B66E-DBA0-4F6B-8A86-1260680638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918" y="179887"/>
            <a:ext cx="1002723" cy="970377"/>
          </a:xfrm>
          <a:prstGeom prst="rect">
            <a:avLst/>
          </a:prstGeom>
        </p:spPr>
      </p:pic>
      <p:sp>
        <p:nvSpPr>
          <p:cNvPr id="131" name="矩形 130">
            <a:extLst>
              <a:ext uri="{FF2B5EF4-FFF2-40B4-BE49-F238E27FC236}">
                <a16:creationId xmlns:a16="http://schemas.microsoft.com/office/drawing/2014/main" id="{CAD3A8CE-7248-489D-9BF7-9D6646E8087F}"/>
              </a:ext>
            </a:extLst>
          </p:cNvPr>
          <p:cNvSpPr/>
          <p:nvPr/>
        </p:nvSpPr>
        <p:spPr>
          <a:xfrm>
            <a:off x="-281263" y="352903"/>
            <a:ext cx="4997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cs typeface="+mn-ea"/>
                <a:sym typeface="+mn-lt"/>
              </a:rPr>
              <a:t>不同評語</a:t>
            </a:r>
            <a:endParaRPr lang="zh-CN" altLang="en-US" sz="3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98" name="圖片 97">
            <a:extLst>
              <a:ext uri="{FF2B5EF4-FFF2-40B4-BE49-F238E27FC236}">
                <a16:creationId xmlns:a16="http://schemas.microsoft.com/office/drawing/2014/main" id="{0BD1E197-9E78-4508-B6C9-C6E555572E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4000" y="102792"/>
            <a:ext cx="2709764" cy="10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4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90" y="-48895"/>
            <a:ext cx="12419965" cy="6955790"/>
          </a:xfrm>
          <a:prstGeom prst="rect">
            <a:avLst/>
          </a:prstGeom>
        </p:spPr>
      </p:pic>
      <p:pic>
        <p:nvPicPr>
          <p:cNvPr id="38" name="图片 37" descr="资源 37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45" y="2336800"/>
            <a:ext cx="2962275" cy="2686050"/>
          </a:xfrm>
          <a:prstGeom prst="rect">
            <a:avLst/>
          </a:prstGeom>
        </p:spPr>
      </p:pic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82945" y="3714750"/>
            <a:ext cx="49974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400" b="1" dirty="0">
                <a:cs typeface="+mn-ea"/>
                <a:sym typeface="+mn-lt"/>
              </a:rPr>
              <a:t>程式碼實現</a:t>
            </a:r>
            <a:endParaRPr lang="zh-CN" altLang="en-US" sz="4400" b="1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68942" y="1776641"/>
            <a:ext cx="342593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03</a:t>
            </a:r>
          </a:p>
        </p:txBody>
      </p:sp>
      <p:cxnSp>
        <p:nvCxnSpPr>
          <p:cNvPr id="5" name="PA_直接连接符 14"/>
          <p:cNvCxnSpPr/>
          <p:nvPr>
            <p:custDataLst>
              <p:tags r:id="rId1"/>
            </p:custDataLst>
          </p:nvPr>
        </p:nvCxnSpPr>
        <p:spPr>
          <a:xfrm>
            <a:off x="7006227" y="36725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2"/>
            </p:custDataLst>
          </p:nvPr>
        </p:nvCxnSpPr>
        <p:spPr>
          <a:xfrm>
            <a:off x="8433230" y="36765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3"/>
            </p:custDataLst>
          </p:nvPr>
        </p:nvSpPr>
        <p:spPr>
          <a:xfrm>
            <a:off x="8240709" y="36378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741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10">
            <a:extLst>
              <a:ext uri="{FF2B5EF4-FFF2-40B4-BE49-F238E27FC236}">
                <a16:creationId xmlns:a16="http://schemas.microsoft.com/office/drawing/2014/main" id="{F3348944-EEFD-457D-811F-FE0B2281B1B4}"/>
              </a:ext>
            </a:extLst>
          </p:cNvPr>
          <p:cNvSpPr/>
          <p:nvPr/>
        </p:nvSpPr>
        <p:spPr>
          <a:xfrm>
            <a:off x="-634739" y="1082065"/>
            <a:ext cx="13310648" cy="1464719"/>
          </a:xfrm>
          <a:prstGeom prst="roundRect">
            <a:avLst/>
          </a:prstGeom>
          <a:solidFill>
            <a:srgbClr val="00A388">
              <a:alpha val="3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60" name="Picture 2" descr="File:OpenCV Logo with text.png">
            <a:extLst>
              <a:ext uri="{FF2B5EF4-FFF2-40B4-BE49-F238E27FC236}">
                <a16:creationId xmlns:a16="http://schemas.microsoft.com/office/drawing/2014/main" id="{EA1DB063-E132-41F1-9524-B17DA2F8A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2471">
            <a:off x="6330807" y="-210285"/>
            <a:ext cx="6325660" cy="8002400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015E033-15C0-4302-9F8E-0562668AD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918" y="179887"/>
            <a:ext cx="1002723" cy="970377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48B5F4C-76F8-460C-BF08-0AD4DC9D078A}"/>
              </a:ext>
            </a:extLst>
          </p:cNvPr>
          <p:cNvSpPr/>
          <p:nvPr/>
        </p:nvSpPr>
        <p:spPr>
          <a:xfrm>
            <a:off x="1245855" y="356691"/>
            <a:ext cx="4997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cs typeface="+mn-ea"/>
                <a:sym typeface="+mn-lt"/>
              </a:rPr>
              <a:t>模組</a:t>
            </a:r>
            <a:endParaRPr lang="zh-CN" altLang="en-US" sz="3200" b="1" dirty="0">
              <a:cs typeface="+mn-ea"/>
              <a:sym typeface="+mn-lt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A67466E-B719-433D-933C-68541B1FCBED}"/>
              </a:ext>
            </a:extLst>
          </p:cNvPr>
          <p:cNvGrpSpPr/>
          <p:nvPr/>
        </p:nvGrpSpPr>
        <p:grpSpPr>
          <a:xfrm>
            <a:off x="1245855" y="1192812"/>
            <a:ext cx="3598786" cy="1243224"/>
            <a:chOff x="983465" y="1595709"/>
            <a:chExt cx="3598786" cy="1243224"/>
          </a:xfrm>
        </p:grpSpPr>
        <p:sp>
          <p:nvSpPr>
            <p:cNvPr id="36" name="文本框 6">
              <a:extLst>
                <a:ext uri="{FF2B5EF4-FFF2-40B4-BE49-F238E27FC236}">
                  <a16:creationId xmlns:a16="http://schemas.microsoft.com/office/drawing/2014/main" id="{F1485E9D-F9A7-4849-8FEC-08B2F1EA7AD7}"/>
                </a:ext>
              </a:extLst>
            </p:cNvPr>
            <p:cNvSpPr txBox="1"/>
            <p:nvPr/>
          </p:nvSpPr>
          <p:spPr>
            <a:xfrm>
              <a:off x="2173078" y="1861090"/>
              <a:ext cx="24091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rPr>
                <a:t>OPENCV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  <p:pic>
          <p:nvPicPr>
            <p:cNvPr id="1026" name="Picture 2" descr="File:OpenCV Logo with text.png">
              <a:extLst>
                <a:ext uri="{FF2B5EF4-FFF2-40B4-BE49-F238E27FC236}">
                  <a16:creationId xmlns:a16="http://schemas.microsoft.com/office/drawing/2014/main" id="{38B08619-2235-446F-90E3-4480933B09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465" y="1595709"/>
              <a:ext cx="982732" cy="1243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EEBDC18-350C-4D5E-A5B4-938476966C76}"/>
              </a:ext>
            </a:extLst>
          </p:cNvPr>
          <p:cNvSpPr/>
          <p:nvPr/>
        </p:nvSpPr>
        <p:spPr>
          <a:xfrm>
            <a:off x="5949134" y="39255"/>
            <a:ext cx="6534190" cy="7249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MH_Other_3">
            <a:extLst>
              <a:ext uri="{FF2B5EF4-FFF2-40B4-BE49-F238E27FC236}">
                <a16:creationId xmlns:a16="http://schemas.microsoft.com/office/drawing/2014/main" id="{8BBE0B0E-D20E-4D3D-8FD9-ABE2399FFF1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968190" y="2681477"/>
            <a:ext cx="45719" cy="3846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23" name="MH_Other_1">
            <a:extLst>
              <a:ext uri="{FF2B5EF4-FFF2-40B4-BE49-F238E27FC236}">
                <a16:creationId xmlns:a16="http://schemas.microsoft.com/office/drawing/2014/main" id="{CF3AB085-4D05-4244-BE1B-01F993B130FD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725864" y="2523010"/>
            <a:ext cx="7588577" cy="23774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6ACA9F93-12F5-459A-86DB-8FC85B4A945A}"/>
              </a:ext>
            </a:extLst>
          </p:cNvPr>
          <p:cNvSpPr txBox="1"/>
          <p:nvPr/>
        </p:nvSpPr>
        <p:spPr>
          <a:xfrm>
            <a:off x="1245855" y="2536208"/>
            <a:ext cx="6028411" cy="3628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Open Source Computer Vision Library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跨平台的電腦視覺庫</a:t>
            </a:r>
            <a:endParaRPr lang="en-US" altLang="zh-TW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用於開發圖像識別及影像處理</a:t>
            </a:r>
            <a:endParaRPr lang="en-US" altLang="zh-TW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應用：臉部、手勢辨識以及動作辨識等等</a:t>
            </a:r>
            <a:endParaRPr lang="en-US" altLang="zh-TW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273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9" grpId="0"/>
      <p:bldP spid="1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0">
            <a:extLst>
              <a:ext uri="{FF2B5EF4-FFF2-40B4-BE49-F238E27FC236}">
                <a16:creationId xmlns:a16="http://schemas.microsoft.com/office/drawing/2014/main" id="{5F7300C8-DDA9-4D16-BFA0-A06B58D13E3E}"/>
              </a:ext>
            </a:extLst>
          </p:cNvPr>
          <p:cNvSpPr/>
          <p:nvPr/>
        </p:nvSpPr>
        <p:spPr>
          <a:xfrm>
            <a:off x="-634739" y="1082065"/>
            <a:ext cx="13310648" cy="1464719"/>
          </a:xfrm>
          <a:prstGeom prst="roundRect">
            <a:avLst/>
          </a:prstGeom>
          <a:solidFill>
            <a:srgbClr val="00A388">
              <a:alpha val="3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015E033-15C0-4302-9F8E-0562668AD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18" y="179887"/>
            <a:ext cx="1002723" cy="970377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48B5F4C-76F8-460C-BF08-0AD4DC9D078A}"/>
              </a:ext>
            </a:extLst>
          </p:cNvPr>
          <p:cNvSpPr/>
          <p:nvPr/>
        </p:nvSpPr>
        <p:spPr>
          <a:xfrm>
            <a:off x="1245855" y="356691"/>
            <a:ext cx="4997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cs typeface="+mn-ea"/>
                <a:sym typeface="+mn-lt"/>
              </a:rPr>
              <a:t>模組</a:t>
            </a:r>
            <a:endParaRPr lang="zh-CN" altLang="en-US" sz="3200" b="1" dirty="0">
              <a:cs typeface="+mn-ea"/>
              <a:sym typeface="+mn-lt"/>
            </a:endParaRPr>
          </a:p>
        </p:txBody>
      </p:sp>
      <p:cxnSp>
        <p:nvCxnSpPr>
          <p:cNvPr id="59" name="MH_Other_1">
            <a:extLst>
              <a:ext uri="{FF2B5EF4-FFF2-40B4-BE49-F238E27FC236}">
                <a16:creationId xmlns:a16="http://schemas.microsoft.com/office/drawing/2014/main" id="{AAEE1CF6-595B-47C0-8FCA-C5C41DF97D21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725864" y="2523010"/>
            <a:ext cx="7588577" cy="23774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5EEBDC18-350C-4D5E-A5B4-938476966C76}"/>
              </a:ext>
            </a:extLst>
          </p:cNvPr>
          <p:cNvSpPr/>
          <p:nvPr/>
        </p:nvSpPr>
        <p:spPr>
          <a:xfrm>
            <a:off x="5949134" y="39255"/>
            <a:ext cx="6534190" cy="7249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Picture 2" descr="Home - mediapipe">
            <a:extLst>
              <a:ext uri="{FF2B5EF4-FFF2-40B4-BE49-F238E27FC236}">
                <a16:creationId xmlns:a16="http://schemas.microsoft.com/office/drawing/2014/main" id="{C68C52E1-A462-4602-A6FC-E722A8DBD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77" y="1111354"/>
            <a:ext cx="5200836" cy="141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ome - mediapipe">
            <a:extLst>
              <a:ext uri="{FF2B5EF4-FFF2-40B4-BE49-F238E27FC236}">
                <a16:creationId xmlns:a16="http://schemas.microsoft.com/office/drawing/2014/main" id="{235FE2BF-BAC2-4CC9-AE37-56DD5831B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22641">
            <a:off x="3334228" y="3185242"/>
            <a:ext cx="10481337" cy="2844935"/>
          </a:xfrm>
          <a:prstGeom prst="rect">
            <a:avLst/>
          </a:prstGeom>
          <a:noFill/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MH_Other_3">
            <a:extLst>
              <a:ext uri="{FF2B5EF4-FFF2-40B4-BE49-F238E27FC236}">
                <a16:creationId xmlns:a16="http://schemas.microsoft.com/office/drawing/2014/main" id="{873E0922-182E-4CF8-9252-60340CB346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968190" y="2681477"/>
            <a:ext cx="45719" cy="3846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588D0B-CB1B-4D56-9EBE-D3469F98E1EE}"/>
              </a:ext>
            </a:extLst>
          </p:cNvPr>
          <p:cNvSpPr txBox="1"/>
          <p:nvPr/>
        </p:nvSpPr>
        <p:spPr>
          <a:xfrm>
            <a:off x="1245855" y="2536208"/>
            <a:ext cx="8776253" cy="367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由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Google</a:t>
            </a: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Research</a:t>
            </a: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開發</a:t>
            </a:r>
            <a:endParaRPr lang="en-US" altLang="zh-TW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跨平台的多媒體機器學習應用框架</a:t>
            </a:r>
            <a:endParaRPr lang="en-US" altLang="zh-TW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可執行於嵌入式平台、移動裝置與後端伺服器</a:t>
            </a:r>
            <a:endParaRPr lang="en-US" altLang="zh-TW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支援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Python</a:t>
            </a: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、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C++</a:t>
            </a: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以及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JavaScript</a:t>
            </a: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等程式語言</a:t>
            </a:r>
            <a:endParaRPr lang="en-US" altLang="zh-TW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應用：全身、手勢、臉部及動作辨識等等</a:t>
            </a:r>
            <a:endParaRPr lang="en-US" altLang="zh-TW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073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9" grpId="0"/>
      <p:bldP spid="20" grpId="0" animBg="1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90" y="-48895"/>
            <a:ext cx="12419965" cy="695579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015E033-15C0-4302-9F8E-0562668AD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918" y="179887"/>
            <a:ext cx="1002723" cy="970377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48B5F4C-76F8-460C-BF08-0AD4DC9D078A}"/>
              </a:ext>
            </a:extLst>
          </p:cNvPr>
          <p:cNvSpPr/>
          <p:nvPr/>
        </p:nvSpPr>
        <p:spPr>
          <a:xfrm>
            <a:off x="-281263" y="352903"/>
            <a:ext cx="4997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cs typeface="+mn-ea"/>
                <a:sym typeface="+mn-lt"/>
              </a:rPr>
              <a:t>程式碼實現</a:t>
            </a:r>
            <a:endParaRPr lang="zh-CN" altLang="en-US" sz="3200" b="1" dirty="0">
              <a:cs typeface="+mn-ea"/>
              <a:sym typeface="+mn-lt"/>
            </a:endParaRPr>
          </a:p>
        </p:txBody>
      </p:sp>
      <p:cxnSp>
        <p:nvCxnSpPr>
          <p:cNvPr id="38" name="MH_Other_1">
            <a:extLst>
              <a:ext uri="{FF2B5EF4-FFF2-40B4-BE49-F238E27FC236}">
                <a16:creationId xmlns:a16="http://schemas.microsoft.com/office/drawing/2014/main" id="{7644A945-F186-44DA-A4F6-C6F8E6357EF9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06967" y="2023032"/>
            <a:ext cx="1097691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MH_Other_2">
            <a:extLst>
              <a:ext uri="{FF2B5EF4-FFF2-40B4-BE49-F238E27FC236}">
                <a16:creationId xmlns:a16="http://schemas.microsoft.com/office/drawing/2014/main" id="{24B06B39-AB32-4F69-8000-386AC43F703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871886">
            <a:off x="868604" y="1329411"/>
            <a:ext cx="558944" cy="1036216"/>
          </a:xfrm>
          <a:custGeom>
            <a:avLst/>
            <a:gdLst>
              <a:gd name="connsiteX0" fmla="*/ 0 w 729762"/>
              <a:gd name="connsiteY0" fmla="*/ 0 h 1352892"/>
              <a:gd name="connsiteX1" fmla="*/ 729762 w 729762"/>
              <a:gd name="connsiteY1" fmla="*/ 0 h 1352892"/>
              <a:gd name="connsiteX2" fmla="*/ 729762 w 729762"/>
              <a:gd name="connsiteY2" fmla="*/ 546246 h 1352892"/>
              <a:gd name="connsiteX3" fmla="*/ 0 w 729762"/>
              <a:gd name="connsiteY3" fmla="*/ 1352892 h 135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762" h="1352892">
                <a:moveTo>
                  <a:pt x="0" y="0"/>
                </a:moveTo>
                <a:lnTo>
                  <a:pt x="729762" y="0"/>
                </a:lnTo>
                <a:lnTo>
                  <a:pt x="729762" y="546246"/>
                </a:lnTo>
                <a:lnTo>
                  <a:pt x="0" y="13528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3200" dirty="0">
                <a:solidFill>
                  <a:srgbClr val="FEFFFF"/>
                </a:solidFill>
                <a:latin typeface="+mn-ea"/>
                <a:cs typeface="+mn-ea"/>
                <a:sym typeface="+mn-lt"/>
              </a:rPr>
              <a:t>1</a:t>
            </a:r>
            <a:endParaRPr lang="zh-CN" altLang="en-US" sz="3200" dirty="0">
              <a:solidFill>
                <a:srgbClr val="FEFFFF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MH_Other_3">
            <a:extLst>
              <a:ext uri="{FF2B5EF4-FFF2-40B4-BE49-F238E27FC236}">
                <a16:creationId xmlns:a16="http://schemas.microsoft.com/office/drawing/2014/main" id="{3B048DC7-430B-41CD-8A4A-891FD808DE6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76372" y="2084579"/>
            <a:ext cx="45719" cy="4495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2" name="MH_SubTitle_1">
            <a:extLst>
              <a:ext uri="{FF2B5EF4-FFF2-40B4-BE49-F238E27FC236}">
                <a16:creationId xmlns:a16="http://schemas.microsoft.com/office/drawing/2014/main" id="{E6C78641-B9B2-4638-ABE0-F102AC4AC79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77851" y="1188099"/>
            <a:ext cx="9538009" cy="7970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cs typeface="+mn-ea"/>
                <a:sym typeface="+mn-lt"/>
              </a:rPr>
              <a:t>匯入所需的函式庫 </a:t>
            </a:r>
            <a:r>
              <a:rPr lang="en-US" altLang="zh-TW" sz="2800" dirty="0">
                <a:cs typeface="+mn-ea"/>
                <a:sym typeface="+mn-lt"/>
              </a:rPr>
              <a:t>+</a:t>
            </a:r>
            <a:r>
              <a:rPr lang="zh-TW" altLang="en-US" sz="2800" dirty="0">
                <a:cs typeface="+mn-ea"/>
                <a:sym typeface="+mn-lt"/>
              </a:rPr>
              <a:t> 載入題目和最高分紀錄的兩個</a:t>
            </a:r>
            <a:r>
              <a:rPr lang="en-US" altLang="zh-TW" sz="2800" dirty="0">
                <a:cs typeface="+mn-ea"/>
                <a:sym typeface="+mn-lt"/>
              </a:rPr>
              <a:t>json</a:t>
            </a:r>
            <a:r>
              <a:rPr lang="zh-TW" altLang="en-US" sz="2800" dirty="0">
                <a:cs typeface="+mn-ea"/>
                <a:sym typeface="+mn-lt"/>
              </a:rPr>
              <a:t>檔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743202-0598-4BA3-92D4-9DC01706902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/>
          <a:stretch/>
        </p:blipFill>
        <p:spPr>
          <a:xfrm>
            <a:off x="891497" y="2233235"/>
            <a:ext cx="6006339" cy="4346674"/>
          </a:xfrm>
          <a:prstGeom prst="rect">
            <a:avLst/>
          </a:prstGeom>
        </p:spPr>
      </p:pic>
      <p:pic>
        <p:nvPicPr>
          <p:cNvPr id="55" name="图片 48" descr="资源 3811">
            <a:extLst>
              <a:ext uri="{FF2B5EF4-FFF2-40B4-BE49-F238E27FC236}">
                <a16:creationId xmlns:a16="http://schemas.microsoft.com/office/drawing/2014/main" id="{49B41072-A394-4024-BC5E-5997E25C99D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71256">
            <a:off x="9637594" y="4837560"/>
            <a:ext cx="1278622" cy="1664683"/>
          </a:xfrm>
          <a:prstGeom prst="rect">
            <a:avLst/>
          </a:prstGeom>
        </p:spPr>
      </p:pic>
      <p:pic>
        <p:nvPicPr>
          <p:cNvPr id="56" name="图片 18" descr="资源 3211">
            <a:extLst>
              <a:ext uri="{FF2B5EF4-FFF2-40B4-BE49-F238E27FC236}">
                <a16:creationId xmlns:a16="http://schemas.microsoft.com/office/drawing/2014/main" id="{189EEB17-8B54-427F-B608-1E1A08604BE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76106">
            <a:off x="10739372" y="5699125"/>
            <a:ext cx="1089025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6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90" y="-48895"/>
            <a:ext cx="12419965" cy="695579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015E033-15C0-4302-9F8E-0562668AD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918" y="179887"/>
            <a:ext cx="1002723" cy="970377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48B5F4C-76F8-460C-BF08-0AD4DC9D078A}"/>
              </a:ext>
            </a:extLst>
          </p:cNvPr>
          <p:cNvSpPr/>
          <p:nvPr/>
        </p:nvSpPr>
        <p:spPr>
          <a:xfrm>
            <a:off x="-281263" y="352903"/>
            <a:ext cx="4997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cs typeface="+mn-ea"/>
                <a:sym typeface="+mn-lt"/>
              </a:rPr>
              <a:t>程式碼實現</a:t>
            </a:r>
            <a:endParaRPr lang="zh-CN" altLang="en-US" sz="3200" b="1" dirty="0">
              <a:cs typeface="+mn-ea"/>
              <a:sym typeface="+mn-lt"/>
            </a:endParaRPr>
          </a:p>
        </p:txBody>
      </p:sp>
      <p:cxnSp>
        <p:nvCxnSpPr>
          <p:cNvPr id="38" name="MH_Other_1">
            <a:extLst>
              <a:ext uri="{FF2B5EF4-FFF2-40B4-BE49-F238E27FC236}">
                <a16:creationId xmlns:a16="http://schemas.microsoft.com/office/drawing/2014/main" id="{7644A945-F186-44DA-A4F6-C6F8E6357EF9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06967" y="2023032"/>
            <a:ext cx="10976918" cy="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MH_Other_2">
            <a:extLst>
              <a:ext uri="{FF2B5EF4-FFF2-40B4-BE49-F238E27FC236}">
                <a16:creationId xmlns:a16="http://schemas.microsoft.com/office/drawing/2014/main" id="{24B06B39-AB32-4F69-8000-386AC43F703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871886">
            <a:off x="868604" y="1329411"/>
            <a:ext cx="558944" cy="1036216"/>
          </a:xfrm>
          <a:custGeom>
            <a:avLst/>
            <a:gdLst>
              <a:gd name="connsiteX0" fmla="*/ 0 w 729762"/>
              <a:gd name="connsiteY0" fmla="*/ 0 h 1352892"/>
              <a:gd name="connsiteX1" fmla="*/ 729762 w 729762"/>
              <a:gd name="connsiteY1" fmla="*/ 0 h 1352892"/>
              <a:gd name="connsiteX2" fmla="*/ 729762 w 729762"/>
              <a:gd name="connsiteY2" fmla="*/ 546246 h 1352892"/>
              <a:gd name="connsiteX3" fmla="*/ 0 w 729762"/>
              <a:gd name="connsiteY3" fmla="*/ 1352892 h 135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762" h="1352892">
                <a:moveTo>
                  <a:pt x="0" y="0"/>
                </a:moveTo>
                <a:lnTo>
                  <a:pt x="729762" y="0"/>
                </a:lnTo>
                <a:lnTo>
                  <a:pt x="729762" y="546246"/>
                </a:lnTo>
                <a:lnTo>
                  <a:pt x="0" y="1352892"/>
                </a:lnTo>
                <a:close/>
              </a:path>
            </a:pathLst>
          </a:custGeom>
          <a:solidFill>
            <a:srgbClr val="D38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3200" dirty="0">
                <a:solidFill>
                  <a:srgbClr val="FEFFFF"/>
                </a:solidFill>
                <a:latin typeface="+mn-ea"/>
                <a:cs typeface="+mn-ea"/>
                <a:sym typeface="+mn-lt"/>
              </a:rPr>
              <a:t>2</a:t>
            </a:r>
            <a:endParaRPr lang="zh-CN" altLang="en-US" sz="3200" dirty="0">
              <a:solidFill>
                <a:srgbClr val="FEFFFF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MH_Other_3">
            <a:extLst>
              <a:ext uri="{FF2B5EF4-FFF2-40B4-BE49-F238E27FC236}">
                <a16:creationId xmlns:a16="http://schemas.microsoft.com/office/drawing/2014/main" id="{3B048DC7-430B-41CD-8A4A-891FD808DE6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76372" y="2084579"/>
            <a:ext cx="45719" cy="4495330"/>
          </a:xfrm>
          <a:prstGeom prst="rect">
            <a:avLst/>
          </a:prstGeom>
          <a:solidFill>
            <a:srgbClr val="D38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2" name="MH_SubTitle_1">
            <a:extLst>
              <a:ext uri="{FF2B5EF4-FFF2-40B4-BE49-F238E27FC236}">
                <a16:creationId xmlns:a16="http://schemas.microsoft.com/office/drawing/2014/main" id="{E6C78641-B9B2-4638-ABE0-F102AC4AC79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77851" y="1188099"/>
            <a:ext cx="9538009" cy="7970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cs typeface="+mn-ea"/>
                <a:sym typeface="+mn-lt"/>
              </a:rPr>
              <a:t>秀出各種畫面的函式 </a:t>
            </a:r>
            <a:r>
              <a:rPr lang="en-US" altLang="zh-TW" sz="2800" dirty="0">
                <a:cs typeface="+mn-ea"/>
                <a:sym typeface="+mn-lt"/>
              </a:rPr>
              <a:t>– </a:t>
            </a:r>
            <a:r>
              <a:rPr lang="en-US" altLang="zh-TW" sz="2800" dirty="0" err="1">
                <a:cs typeface="+mn-ea"/>
                <a:sym typeface="+mn-lt"/>
              </a:rPr>
              <a:t>ShowQuestion</a:t>
            </a:r>
            <a:r>
              <a:rPr lang="en-US" altLang="zh-TW" sz="2800" dirty="0">
                <a:cs typeface="+mn-ea"/>
                <a:sym typeface="+mn-lt"/>
              </a:rPr>
              <a:t>()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55" name="图片 48" descr="资源 3811">
            <a:extLst>
              <a:ext uri="{FF2B5EF4-FFF2-40B4-BE49-F238E27FC236}">
                <a16:creationId xmlns:a16="http://schemas.microsoft.com/office/drawing/2014/main" id="{49B41072-A394-4024-BC5E-5997E25C99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71256">
            <a:off x="9637594" y="4837560"/>
            <a:ext cx="1278622" cy="1664683"/>
          </a:xfrm>
          <a:prstGeom prst="rect">
            <a:avLst/>
          </a:prstGeom>
        </p:spPr>
      </p:pic>
      <p:pic>
        <p:nvPicPr>
          <p:cNvPr id="56" name="图片 18" descr="资源 3211">
            <a:extLst>
              <a:ext uri="{FF2B5EF4-FFF2-40B4-BE49-F238E27FC236}">
                <a16:creationId xmlns:a16="http://schemas.microsoft.com/office/drawing/2014/main" id="{189EEB17-8B54-427F-B608-1E1A08604BE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76106">
            <a:off x="10739372" y="5699125"/>
            <a:ext cx="1089025" cy="850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2B59087-B47E-427A-AF5C-904752CA5FE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2"/>
          <a:stretch/>
        </p:blipFill>
        <p:spPr>
          <a:xfrm>
            <a:off x="886398" y="2202693"/>
            <a:ext cx="6611904" cy="43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7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90" y="-48895"/>
            <a:ext cx="12419965" cy="695579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015E033-15C0-4302-9F8E-0562668AD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918" y="179887"/>
            <a:ext cx="1002723" cy="970377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48B5F4C-76F8-460C-BF08-0AD4DC9D078A}"/>
              </a:ext>
            </a:extLst>
          </p:cNvPr>
          <p:cNvSpPr/>
          <p:nvPr/>
        </p:nvSpPr>
        <p:spPr>
          <a:xfrm>
            <a:off x="-281263" y="352903"/>
            <a:ext cx="4997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cs typeface="+mn-ea"/>
                <a:sym typeface="+mn-lt"/>
              </a:rPr>
              <a:t>程式碼實現</a:t>
            </a:r>
            <a:endParaRPr lang="zh-CN" altLang="en-US" sz="3200" b="1" dirty="0">
              <a:cs typeface="+mn-ea"/>
              <a:sym typeface="+mn-lt"/>
            </a:endParaRPr>
          </a:p>
        </p:txBody>
      </p:sp>
      <p:cxnSp>
        <p:nvCxnSpPr>
          <p:cNvPr id="38" name="MH_Other_1">
            <a:extLst>
              <a:ext uri="{FF2B5EF4-FFF2-40B4-BE49-F238E27FC236}">
                <a16:creationId xmlns:a16="http://schemas.microsoft.com/office/drawing/2014/main" id="{7644A945-F186-44DA-A4F6-C6F8E6357EF9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06967" y="2023032"/>
            <a:ext cx="1097691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MH_Other_2">
            <a:extLst>
              <a:ext uri="{FF2B5EF4-FFF2-40B4-BE49-F238E27FC236}">
                <a16:creationId xmlns:a16="http://schemas.microsoft.com/office/drawing/2014/main" id="{24B06B39-AB32-4F69-8000-386AC43F703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871886">
            <a:off x="868604" y="1329411"/>
            <a:ext cx="558944" cy="1036216"/>
          </a:xfrm>
          <a:custGeom>
            <a:avLst/>
            <a:gdLst>
              <a:gd name="connsiteX0" fmla="*/ 0 w 729762"/>
              <a:gd name="connsiteY0" fmla="*/ 0 h 1352892"/>
              <a:gd name="connsiteX1" fmla="*/ 729762 w 729762"/>
              <a:gd name="connsiteY1" fmla="*/ 0 h 1352892"/>
              <a:gd name="connsiteX2" fmla="*/ 729762 w 729762"/>
              <a:gd name="connsiteY2" fmla="*/ 546246 h 1352892"/>
              <a:gd name="connsiteX3" fmla="*/ 0 w 729762"/>
              <a:gd name="connsiteY3" fmla="*/ 1352892 h 135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762" h="1352892">
                <a:moveTo>
                  <a:pt x="0" y="0"/>
                </a:moveTo>
                <a:lnTo>
                  <a:pt x="729762" y="0"/>
                </a:lnTo>
                <a:lnTo>
                  <a:pt x="729762" y="546246"/>
                </a:lnTo>
                <a:lnTo>
                  <a:pt x="0" y="13528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3200" dirty="0">
                <a:solidFill>
                  <a:srgbClr val="FEFFFF"/>
                </a:solidFill>
                <a:latin typeface="+mn-ea"/>
                <a:cs typeface="+mn-ea"/>
                <a:sym typeface="+mn-lt"/>
              </a:rPr>
              <a:t>2</a:t>
            </a:r>
            <a:endParaRPr lang="zh-CN" altLang="en-US" sz="3200" dirty="0">
              <a:solidFill>
                <a:srgbClr val="FEFFFF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MH_Other_3">
            <a:extLst>
              <a:ext uri="{FF2B5EF4-FFF2-40B4-BE49-F238E27FC236}">
                <a16:creationId xmlns:a16="http://schemas.microsoft.com/office/drawing/2014/main" id="{3B048DC7-430B-41CD-8A4A-891FD808DE6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76372" y="2084579"/>
            <a:ext cx="45719" cy="4495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2" name="MH_SubTitle_1">
            <a:extLst>
              <a:ext uri="{FF2B5EF4-FFF2-40B4-BE49-F238E27FC236}">
                <a16:creationId xmlns:a16="http://schemas.microsoft.com/office/drawing/2014/main" id="{E6C78641-B9B2-4638-ABE0-F102AC4AC79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77851" y="1188099"/>
            <a:ext cx="9538009" cy="7970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cs typeface="+mn-ea"/>
                <a:sym typeface="+mn-lt"/>
              </a:rPr>
              <a:t>秀出各種畫面的函式 </a:t>
            </a:r>
            <a:r>
              <a:rPr lang="en-US" altLang="zh-TW" sz="2800" dirty="0">
                <a:cs typeface="+mn-ea"/>
                <a:sym typeface="+mn-lt"/>
              </a:rPr>
              <a:t>– </a:t>
            </a:r>
            <a:r>
              <a:rPr lang="en-US" altLang="zh-TW" sz="2800" dirty="0" err="1">
                <a:cs typeface="+mn-ea"/>
                <a:sym typeface="+mn-lt"/>
              </a:rPr>
              <a:t>ShowQuestion</a:t>
            </a:r>
            <a:r>
              <a:rPr lang="en-US" altLang="zh-TW" sz="2800" dirty="0">
                <a:cs typeface="+mn-ea"/>
                <a:sym typeface="+mn-lt"/>
              </a:rPr>
              <a:t>()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55" name="图片 48" descr="资源 3811">
            <a:extLst>
              <a:ext uri="{FF2B5EF4-FFF2-40B4-BE49-F238E27FC236}">
                <a16:creationId xmlns:a16="http://schemas.microsoft.com/office/drawing/2014/main" id="{49B41072-A394-4024-BC5E-5997E25C99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71256">
            <a:off x="9637594" y="4837560"/>
            <a:ext cx="1278622" cy="1664683"/>
          </a:xfrm>
          <a:prstGeom prst="rect">
            <a:avLst/>
          </a:prstGeom>
        </p:spPr>
      </p:pic>
      <p:pic>
        <p:nvPicPr>
          <p:cNvPr id="56" name="图片 18" descr="资源 3211">
            <a:extLst>
              <a:ext uri="{FF2B5EF4-FFF2-40B4-BE49-F238E27FC236}">
                <a16:creationId xmlns:a16="http://schemas.microsoft.com/office/drawing/2014/main" id="{189EEB17-8B54-427F-B608-1E1A08604BE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76106">
            <a:off x="10739372" y="5699125"/>
            <a:ext cx="1089025" cy="8509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CB473CB-BA27-4319-BE88-4270C473369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"/>
          <a:stretch/>
        </p:blipFill>
        <p:spPr>
          <a:xfrm>
            <a:off x="891497" y="2196072"/>
            <a:ext cx="6808440" cy="43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2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90" y="-48895"/>
            <a:ext cx="12419965" cy="695579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015E033-15C0-4302-9F8E-0562668AD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918" y="179887"/>
            <a:ext cx="1002723" cy="970377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48B5F4C-76F8-460C-BF08-0AD4DC9D078A}"/>
              </a:ext>
            </a:extLst>
          </p:cNvPr>
          <p:cNvSpPr/>
          <p:nvPr/>
        </p:nvSpPr>
        <p:spPr>
          <a:xfrm>
            <a:off x="-281263" y="352903"/>
            <a:ext cx="4997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cs typeface="+mn-ea"/>
                <a:sym typeface="+mn-lt"/>
              </a:rPr>
              <a:t>程式碼實現</a:t>
            </a:r>
            <a:endParaRPr lang="zh-CN" altLang="en-US" sz="3200" b="1" dirty="0">
              <a:cs typeface="+mn-ea"/>
              <a:sym typeface="+mn-lt"/>
            </a:endParaRPr>
          </a:p>
        </p:txBody>
      </p:sp>
      <p:cxnSp>
        <p:nvCxnSpPr>
          <p:cNvPr id="38" name="MH_Other_1">
            <a:extLst>
              <a:ext uri="{FF2B5EF4-FFF2-40B4-BE49-F238E27FC236}">
                <a16:creationId xmlns:a16="http://schemas.microsoft.com/office/drawing/2014/main" id="{7644A945-F186-44DA-A4F6-C6F8E6357EF9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06967" y="2023032"/>
            <a:ext cx="10976918" cy="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MH_Other_2">
            <a:extLst>
              <a:ext uri="{FF2B5EF4-FFF2-40B4-BE49-F238E27FC236}">
                <a16:creationId xmlns:a16="http://schemas.microsoft.com/office/drawing/2014/main" id="{24B06B39-AB32-4F69-8000-386AC43F703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871886">
            <a:off x="868604" y="1329411"/>
            <a:ext cx="558944" cy="1036216"/>
          </a:xfrm>
          <a:custGeom>
            <a:avLst/>
            <a:gdLst>
              <a:gd name="connsiteX0" fmla="*/ 0 w 729762"/>
              <a:gd name="connsiteY0" fmla="*/ 0 h 1352892"/>
              <a:gd name="connsiteX1" fmla="*/ 729762 w 729762"/>
              <a:gd name="connsiteY1" fmla="*/ 0 h 1352892"/>
              <a:gd name="connsiteX2" fmla="*/ 729762 w 729762"/>
              <a:gd name="connsiteY2" fmla="*/ 546246 h 1352892"/>
              <a:gd name="connsiteX3" fmla="*/ 0 w 729762"/>
              <a:gd name="connsiteY3" fmla="*/ 1352892 h 135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762" h="1352892">
                <a:moveTo>
                  <a:pt x="0" y="0"/>
                </a:moveTo>
                <a:lnTo>
                  <a:pt x="729762" y="0"/>
                </a:lnTo>
                <a:lnTo>
                  <a:pt x="729762" y="546246"/>
                </a:lnTo>
                <a:lnTo>
                  <a:pt x="0" y="1352892"/>
                </a:lnTo>
                <a:close/>
              </a:path>
            </a:pathLst>
          </a:custGeom>
          <a:solidFill>
            <a:srgbClr val="D38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3200" dirty="0">
                <a:solidFill>
                  <a:srgbClr val="FEFFFF"/>
                </a:solidFill>
                <a:latin typeface="+mn-ea"/>
                <a:cs typeface="+mn-ea"/>
                <a:sym typeface="+mn-lt"/>
              </a:rPr>
              <a:t>2</a:t>
            </a:r>
            <a:endParaRPr lang="zh-CN" altLang="en-US" sz="3200" dirty="0">
              <a:solidFill>
                <a:srgbClr val="FEFFFF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MH_Other_3">
            <a:extLst>
              <a:ext uri="{FF2B5EF4-FFF2-40B4-BE49-F238E27FC236}">
                <a16:creationId xmlns:a16="http://schemas.microsoft.com/office/drawing/2014/main" id="{3B048DC7-430B-41CD-8A4A-891FD808DE6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76372" y="2084579"/>
            <a:ext cx="45719" cy="4495330"/>
          </a:xfrm>
          <a:prstGeom prst="rect">
            <a:avLst/>
          </a:prstGeom>
          <a:solidFill>
            <a:srgbClr val="D38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2" name="MH_SubTitle_1">
            <a:extLst>
              <a:ext uri="{FF2B5EF4-FFF2-40B4-BE49-F238E27FC236}">
                <a16:creationId xmlns:a16="http://schemas.microsoft.com/office/drawing/2014/main" id="{E6C78641-B9B2-4638-ABE0-F102AC4AC79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77851" y="1188099"/>
            <a:ext cx="9538009" cy="7970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cs typeface="+mn-ea"/>
                <a:sym typeface="+mn-lt"/>
              </a:rPr>
              <a:t>秀出各種畫面的函式 </a:t>
            </a:r>
            <a:r>
              <a:rPr lang="en-US" altLang="zh-TW" sz="2800" dirty="0">
                <a:cs typeface="+mn-ea"/>
                <a:sym typeface="+mn-lt"/>
              </a:rPr>
              <a:t>– </a:t>
            </a:r>
            <a:r>
              <a:rPr lang="en-US" altLang="zh-TW" sz="2800" dirty="0" err="1">
                <a:cs typeface="+mn-ea"/>
                <a:sym typeface="+mn-lt"/>
              </a:rPr>
              <a:t>ShowQuestion</a:t>
            </a:r>
            <a:r>
              <a:rPr lang="en-US" altLang="zh-TW" sz="2800" dirty="0">
                <a:cs typeface="+mn-ea"/>
                <a:sym typeface="+mn-lt"/>
              </a:rPr>
              <a:t>() 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55" name="图片 48" descr="资源 3811">
            <a:extLst>
              <a:ext uri="{FF2B5EF4-FFF2-40B4-BE49-F238E27FC236}">
                <a16:creationId xmlns:a16="http://schemas.microsoft.com/office/drawing/2014/main" id="{49B41072-A394-4024-BC5E-5997E25C99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71256">
            <a:off x="9637594" y="4837560"/>
            <a:ext cx="1278622" cy="1664683"/>
          </a:xfrm>
          <a:prstGeom prst="rect">
            <a:avLst/>
          </a:prstGeom>
        </p:spPr>
      </p:pic>
      <p:pic>
        <p:nvPicPr>
          <p:cNvPr id="56" name="图片 18" descr="资源 3211">
            <a:extLst>
              <a:ext uri="{FF2B5EF4-FFF2-40B4-BE49-F238E27FC236}">
                <a16:creationId xmlns:a16="http://schemas.microsoft.com/office/drawing/2014/main" id="{189EEB17-8B54-427F-B608-1E1A08604BE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76106">
            <a:off x="10739372" y="5699125"/>
            <a:ext cx="1089025" cy="8509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CB5E7C0-982D-46F5-9611-1D7575B96FF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r="303"/>
          <a:stretch/>
        </p:blipFill>
        <p:spPr>
          <a:xfrm>
            <a:off x="891497" y="2235618"/>
            <a:ext cx="8437679" cy="34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1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90" y="-48895"/>
            <a:ext cx="12419965" cy="695579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015E033-15C0-4302-9F8E-0562668AD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918" y="179887"/>
            <a:ext cx="1002723" cy="970377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48B5F4C-76F8-460C-BF08-0AD4DC9D078A}"/>
              </a:ext>
            </a:extLst>
          </p:cNvPr>
          <p:cNvSpPr/>
          <p:nvPr/>
        </p:nvSpPr>
        <p:spPr>
          <a:xfrm>
            <a:off x="-281263" y="352903"/>
            <a:ext cx="4997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cs typeface="+mn-ea"/>
                <a:sym typeface="+mn-lt"/>
              </a:rPr>
              <a:t>程式碼實現</a:t>
            </a:r>
            <a:endParaRPr lang="zh-CN" altLang="en-US" sz="3200" b="1" dirty="0">
              <a:cs typeface="+mn-ea"/>
              <a:sym typeface="+mn-lt"/>
            </a:endParaRPr>
          </a:p>
        </p:txBody>
      </p:sp>
      <p:cxnSp>
        <p:nvCxnSpPr>
          <p:cNvPr id="38" name="MH_Other_1">
            <a:extLst>
              <a:ext uri="{FF2B5EF4-FFF2-40B4-BE49-F238E27FC236}">
                <a16:creationId xmlns:a16="http://schemas.microsoft.com/office/drawing/2014/main" id="{7644A945-F186-44DA-A4F6-C6F8E6357EF9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06967" y="2023032"/>
            <a:ext cx="1097691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MH_Other_2">
            <a:extLst>
              <a:ext uri="{FF2B5EF4-FFF2-40B4-BE49-F238E27FC236}">
                <a16:creationId xmlns:a16="http://schemas.microsoft.com/office/drawing/2014/main" id="{24B06B39-AB32-4F69-8000-386AC43F703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871886">
            <a:off x="868604" y="1329411"/>
            <a:ext cx="558944" cy="1036216"/>
          </a:xfrm>
          <a:custGeom>
            <a:avLst/>
            <a:gdLst>
              <a:gd name="connsiteX0" fmla="*/ 0 w 729762"/>
              <a:gd name="connsiteY0" fmla="*/ 0 h 1352892"/>
              <a:gd name="connsiteX1" fmla="*/ 729762 w 729762"/>
              <a:gd name="connsiteY1" fmla="*/ 0 h 1352892"/>
              <a:gd name="connsiteX2" fmla="*/ 729762 w 729762"/>
              <a:gd name="connsiteY2" fmla="*/ 546246 h 1352892"/>
              <a:gd name="connsiteX3" fmla="*/ 0 w 729762"/>
              <a:gd name="connsiteY3" fmla="*/ 1352892 h 135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762" h="1352892">
                <a:moveTo>
                  <a:pt x="0" y="0"/>
                </a:moveTo>
                <a:lnTo>
                  <a:pt x="729762" y="0"/>
                </a:lnTo>
                <a:lnTo>
                  <a:pt x="729762" y="546246"/>
                </a:lnTo>
                <a:lnTo>
                  <a:pt x="0" y="13528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3200" dirty="0">
                <a:solidFill>
                  <a:srgbClr val="FEFFFF"/>
                </a:solidFill>
                <a:latin typeface="+mn-ea"/>
                <a:cs typeface="+mn-ea"/>
                <a:sym typeface="+mn-lt"/>
              </a:rPr>
              <a:t>3</a:t>
            </a:r>
            <a:endParaRPr lang="zh-CN" altLang="en-US" sz="3200" dirty="0">
              <a:solidFill>
                <a:srgbClr val="FEFFFF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MH_Other_3">
            <a:extLst>
              <a:ext uri="{FF2B5EF4-FFF2-40B4-BE49-F238E27FC236}">
                <a16:creationId xmlns:a16="http://schemas.microsoft.com/office/drawing/2014/main" id="{3B048DC7-430B-41CD-8A4A-891FD808DE6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76372" y="2084579"/>
            <a:ext cx="45719" cy="4495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2" name="MH_SubTitle_1">
            <a:extLst>
              <a:ext uri="{FF2B5EF4-FFF2-40B4-BE49-F238E27FC236}">
                <a16:creationId xmlns:a16="http://schemas.microsoft.com/office/drawing/2014/main" id="{E6C78641-B9B2-4638-ABE0-F102AC4AC79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77851" y="1188099"/>
            <a:ext cx="9538009" cy="7970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cs typeface="+mn-ea"/>
                <a:sym typeface="+mn-lt"/>
              </a:rPr>
              <a:t>設定並開啟 </a:t>
            </a:r>
            <a:r>
              <a:rPr lang="en-US" altLang="zh-TW" sz="2800" dirty="0" err="1">
                <a:cs typeface="+mn-ea"/>
                <a:sym typeface="+mn-lt"/>
              </a:rPr>
              <a:t>mediapipe</a:t>
            </a:r>
            <a:r>
              <a:rPr lang="zh-TW" altLang="en-US" sz="2800" dirty="0">
                <a:cs typeface="+mn-ea"/>
                <a:sym typeface="+mn-lt"/>
              </a:rPr>
              <a:t> 的偵測手掌功能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55" name="图片 48" descr="资源 3811">
            <a:extLst>
              <a:ext uri="{FF2B5EF4-FFF2-40B4-BE49-F238E27FC236}">
                <a16:creationId xmlns:a16="http://schemas.microsoft.com/office/drawing/2014/main" id="{49B41072-A394-4024-BC5E-5997E25C99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71256">
            <a:off x="9637594" y="4837560"/>
            <a:ext cx="1278622" cy="1664683"/>
          </a:xfrm>
          <a:prstGeom prst="rect">
            <a:avLst/>
          </a:prstGeom>
        </p:spPr>
      </p:pic>
      <p:pic>
        <p:nvPicPr>
          <p:cNvPr id="56" name="图片 18" descr="资源 3211">
            <a:extLst>
              <a:ext uri="{FF2B5EF4-FFF2-40B4-BE49-F238E27FC236}">
                <a16:creationId xmlns:a16="http://schemas.microsoft.com/office/drawing/2014/main" id="{189EEB17-8B54-427F-B608-1E1A08604BE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76106">
            <a:off x="10739372" y="5699125"/>
            <a:ext cx="1089025" cy="8509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E0B5382-A0B9-485B-9BD5-153ED2A3AE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55" y="2995427"/>
            <a:ext cx="7658264" cy="8349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074AC3B-CAC9-49A1-BD68-803E55E60C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55" y="4120968"/>
            <a:ext cx="9083827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1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90" y="-48895"/>
            <a:ext cx="12419965" cy="695579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015E033-15C0-4302-9F8E-0562668AD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918" y="179887"/>
            <a:ext cx="1002723" cy="970377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48B5F4C-76F8-460C-BF08-0AD4DC9D078A}"/>
              </a:ext>
            </a:extLst>
          </p:cNvPr>
          <p:cNvSpPr/>
          <p:nvPr/>
        </p:nvSpPr>
        <p:spPr>
          <a:xfrm>
            <a:off x="-281263" y="352903"/>
            <a:ext cx="4997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cs typeface="+mn-ea"/>
                <a:sym typeface="+mn-lt"/>
              </a:rPr>
              <a:t>程式碼實現</a:t>
            </a:r>
            <a:endParaRPr lang="zh-CN" altLang="en-US" sz="3200" b="1" dirty="0">
              <a:cs typeface="+mn-ea"/>
              <a:sym typeface="+mn-lt"/>
            </a:endParaRPr>
          </a:p>
        </p:txBody>
      </p:sp>
      <p:cxnSp>
        <p:nvCxnSpPr>
          <p:cNvPr id="38" name="MH_Other_1">
            <a:extLst>
              <a:ext uri="{FF2B5EF4-FFF2-40B4-BE49-F238E27FC236}">
                <a16:creationId xmlns:a16="http://schemas.microsoft.com/office/drawing/2014/main" id="{7644A945-F186-44DA-A4F6-C6F8E6357EF9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06967" y="2023032"/>
            <a:ext cx="10976918" cy="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MH_Other_2">
            <a:extLst>
              <a:ext uri="{FF2B5EF4-FFF2-40B4-BE49-F238E27FC236}">
                <a16:creationId xmlns:a16="http://schemas.microsoft.com/office/drawing/2014/main" id="{24B06B39-AB32-4F69-8000-386AC43F703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871886">
            <a:off x="868604" y="1329411"/>
            <a:ext cx="558944" cy="1036216"/>
          </a:xfrm>
          <a:custGeom>
            <a:avLst/>
            <a:gdLst>
              <a:gd name="connsiteX0" fmla="*/ 0 w 729762"/>
              <a:gd name="connsiteY0" fmla="*/ 0 h 1352892"/>
              <a:gd name="connsiteX1" fmla="*/ 729762 w 729762"/>
              <a:gd name="connsiteY1" fmla="*/ 0 h 1352892"/>
              <a:gd name="connsiteX2" fmla="*/ 729762 w 729762"/>
              <a:gd name="connsiteY2" fmla="*/ 546246 h 1352892"/>
              <a:gd name="connsiteX3" fmla="*/ 0 w 729762"/>
              <a:gd name="connsiteY3" fmla="*/ 1352892 h 135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762" h="1352892">
                <a:moveTo>
                  <a:pt x="0" y="0"/>
                </a:moveTo>
                <a:lnTo>
                  <a:pt x="729762" y="0"/>
                </a:lnTo>
                <a:lnTo>
                  <a:pt x="729762" y="546246"/>
                </a:lnTo>
                <a:lnTo>
                  <a:pt x="0" y="1352892"/>
                </a:lnTo>
                <a:close/>
              </a:path>
            </a:pathLst>
          </a:custGeom>
          <a:solidFill>
            <a:srgbClr val="D38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3200" dirty="0">
                <a:solidFill>
                  <a:srgbClr val="FEFFFF"/>
                </a:solidFill>
                <a:latin typeface="+mn-ea"/>
                <a:cs typeface="+mn-ea"/>
                <a:sym typeface="+mn-lt"/>
              </a:rPr>
              <a:t>4</a:t>
            </a:r>
            <a:endParaRPr lang="zh-CN" altLang="en-US" sz="3200" dirty="0">
              <a:solidFill>
                <a:srgbClr val="FEFFFF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MH_Other_3">
            <a:extLst>
              <a:ext uri="{FF2B5EF4-FFF2-40B4-BE49-F238E27FC236}">
                <a16:creationId xmlns:a16="http://schemas.microsoft.com/office/drawing/2014/main" id="{3B048DC7-430B-41CD-8A4A-891FD808DE6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76372" y="2084579"/>
            <a:ext cx="45719" cy="4495330"/>
          </a:xfrm>
          <a:prstGeom prst="rect">
            <a:avLst/>
          </a:prstGeom>
          <a:solidFill>
            <a:srgbClr val="D38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2" name="MH_SubTitle_1">
            <a:extLst>
              <a:ext uri="{FF2B5EF4-FFF2-40B4-BE49-F238E27FC236}">
                <a16:creationId xmlns:a16="http://schemas.microsoft.com/office/drawing/2014/main" id="{E6C78641-B9B2-4638-ABE0-F102AC4AC79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77851" y="1188099"/>
            <a:ext cx="9538009" cy="7970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cs typeface="+mn-ea"/>
                <a:sym typeface="+mn-lt"/>
              </a:rPr>
              <a:t>開啟攝影機及設定攝影機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55" name="图片 48" descr="资源 3811">
            <a:extLst>
              <a:ext uri="{FF2B5EF4-FFF2-40B4-BE49-F238E27FC236}">
                <a16:creationId xmlns:a16="http://schemas.microsoft.com/office/drawing/2014/main" id="{49B41072-A394-4024-BC5E-5997E25C99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71256">
            <a:off x="9637594" y="4837560"/>
            <a:ext cx="1278622" cy="1664683"/>
          </a:xfrm>
          <a:prstGeom prst="rect">
            <a:avLst/>
          </a:prstGeom>
        </p:spPr>
      </p:pic>
      <p:pic>
        <p:nvPicPr>
          <p:cNvPr id="56" name="图片 18" descr="资源 3211">
            <a:extLst>
              <a:ext uri="{FF2B5EF4-FFF2-40B4-BE49-F238E27FC236}">
                <a16:creationId xmlns:a16="http://schemas.microsoft.com/office/drawing/2014/main" id="{189EEB17-8B54-427F-B608-1E1A08604BE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76106">
            <a:off x="10739372" y="5699125"/>
            <a:ext cx="1089025" cy="8509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4F86491-77E1-4C0A-A00F-7EE6E827421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0" r="25104" b="21939"/>
          <a:stretch/>
        </p:blipFill>
        <p:spPr>
          <a:xfrm>
            <a:off x="891497" y="2264787"/>
            <a:ext cx="6889050" cy="321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0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3983" y="-53379"/>
            <a:ext cx="12419965" cy="6955790"/>
          </a:xfrm>
          <a:prstGeom prst="rect">
            <a:avLst/>
          </a:prstGeom>
        </p:spPr>
      </p:pic>
      <p:pic>
        <p:nvPicPr>
          <p:cNvPr id="10" name="图片 9" descr="资源 26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00" y="744220"/>
            <a:ext cx="2809875" cy="2425065"/>
          </a:xfrm>
          <a:prstGeom prst="rect">
            <a:avLst/>
          </a:prstGeom>
        </p:spPr>
      </p:pic>
      <p:pic>
        <p:nvPicPr>
          <p:cNvPr id="9" name="图片 8" descr="资源 25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7325" y="2241550"/>
            <a:ext cx="2460625" cy="3203575"/>
          </a:xfrm>
          <a:prstGeom prst="rect">
            <a:avLst/>
          </a:prstGeom>
        </p:spPr>
      </p:pic>
      <p:pic>
        <p:nvPicPr>
          <p:cNvPr id="2" name="图片 1" descr="资源 32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7325" y="4346575"/>
            <a:ext cx="1089025" cy="850900"/>
          </a:xfrm>
          <a:prstGeom prst="rect">
            <a:avLst/>
          </a:prstGeom>
        </p:spPr>
      </p:pic>
      <p:pic>
        <p:nvPicPr>
          <p:cNvPr id="8" name="图片 7" descr="资源 24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3575" y="4788535"/>
            <a:ext cx="2457450" cy="189166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649062" y="2142534"/>
            <a:ext cx="2754153" cy="546885"/>
            <a:chOff x="4735218" y="1517134"/>
            <a:chExt cx="2754153" cy="546885"/>
          </a:xfrm>
        </p:grpSpPr>
        <p:sp>
          <p:nvSpPr>
            <p:cNvPr id="14" name="矩形 13"/>
            <p:cNvSpPr/>
            <p:nvPr/>
          </p:nvSpPr>
          <p:spPr>
            <a:xfrm>
              <a:off x="4735218" y="1517134"/>
              <a:ext cx="18437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01 </a:t>
              </a:r>
              <a:r>
                <a:rPr lang="zh-TW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製作</a:t>
              </a:r>
              <a:r>
                <a:rPr lang="zh-TW" altLang="en-US" sz="2400" dirty="0">
                  <a:cs typeface="+mn-ea"/>
                  <a:sym typeface="+mn-lt"/>
                </a:rPr>
                <a:t>動機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5642951" y="2917571"/>
            <a:ext cx="2767104" cy="546885"/>
            <a:chOff x="4735218" y="1517134"/>
            <a:chExt cx="2767104" cy="546885"/>
          </a:xfrm>
        </p:grpSpPr>
        <p:sp>
          <p:nvSpPr>
            <p:cNvPr id="4" name="矩形 3"/>
            <p:cNvSpPr/>
            <p:nvPr/>
          </p:nvSpPr>
          <p:spPr>
            <a:xfrm>
              <a:off x="4735218" y="1517134"/>
              <a:ext cx="276710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02 </a:t>
              </a:r>
              <a:r>
                <a:rPr lang="zh-TW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遊戲操作與展示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5642951" y="3692608"/>
            <a:ext cx="2754153" cy="546885"/>
            <a:chOff x="4735218" y="1517134"/>
            <a:chExt cx="2754153" cy="546885"/>
          </a:xfrm>
        </p:grpSpPr>
        <p:sp>
          <p:nvSpPr>
            <p:cNvPr id="6" name="矩形 5"/>
            <p:cNvSpPr/>
            <p:nvPr/>
          </p:nvSpPr>
          <p:spPr>
            <a:xfrm>
              <a:off x="4735218" y="1517134"/>
              <a:ext cx="22365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03 </a:t>
              </a:r>
              <a:r>
                <a:rPr lang="zh-TW" altLang="en-US" sz="2400" dirty="0">
                  <a:cs typeface="+mn-ea"/>
                  <a:sym typeface="+mn-lt"/>
                </a:rPr>
                <a:t>程式碼實現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632794" y="4416763"/>
            <a:ext cx="2754153" cy="546885"/>
            <a:chOff x="4735218" y="1517134"/>
            <a:chExt cx="2754153" cy="546885"/>
          </a:xfrm>
        </p:grpSpPr>
        <p:sp>
          <p:nvSpPr>
            <p:cNvPr id="23" name="矩形 22"/>
            <p:cNvSpPr/>
            <p:nvPr/>
          </p:nvSpPr>
          <p:spPr>
            <a:xfrm>
              <a:off x="4735218" y="1517134"/>
              <a:ext cx="18437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04 </a:t>
              </a:r>
              <a:r>
                <a:rPr lang="zh-TW" altLang="en-US" sz="2400">
                  <a:cs typeface="+mn-ea"/>
                  <a:sym typeface="+mn-lt"/>
                </a:rPr>
                <a:t>遇到問題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5606883" y="750657"/>
            <a:ext cx="2308645" cy="83099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cs typeface="+mn-ea"/>
                <a:sym typeface="+mn-lt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90" y="-48895"/>
            <a:ext cx="12419965" cy="695579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015E033-15C0-4302-9F8E-0562668AD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918" y="179887"/>
            <a:ext cx="1002723" cy="970377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48B5F4C-76F8-460C-BF08-0AD4DC9D078A}"/>
              </a:ext>
            </a:extLst>
          </p:cNvPr>
          <p:cNvSpPr/>
          <p:nvPr/>
        </p:nvSpPr>
        <p:spPr>
          <a:xfrm>
            <a:off x="-281263" y="352903"/>
            <a:ext cx="4997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cs typeface="+mn-ea"/>
                <a:sym typeface="+mn-lt"/>
              </a:rPr>
              <a:t>程式碼實現</a:t>
            </a:r>
            <a:endParaRPr lang="zh-CN" altLang="en-US" sz="3200" b="1" dirty="0">
              <a:cs typeface="+mn-ea"/>
              <a:sym typeface="+mn-lt"/>
            </a:endParaRPr>
          </a:p>
        </p:txBody>
      </p:sp>
      <p:cxnSp>
        <p:nvCxnSpPr>
          <p:cNvPr id="38" name="MH_Other_1">
            <a:extLst>
              <a:ext uri="{FF2B5EF4-FFF2-40B4-BE49-F238E27FC236}">
                <a16:creationId xmlns:a16="http://schemas.microsoft.com/office/drawing/2014/main" id="{7644A945-F186-44DA-A4F6-C6F8E6357EF9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06967" y="2023032"/>
            <a:ext cx="1097691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MH_Other_2">
            <a:extLst>
              <a:ext uri="{FF2B5EF4-FFF2-40B4-BE49-F238E27FC236}">
                <a16:creationId xmlns:a16="http://schemas.microsoft.com/office/drawing/2014/main" id="{24B06B39-AB32-4F69-8000-386AC43F703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871886">
            <a:off x="868604" y="1329411"/>
            <a:ext cx="558944" cy="1036216"/>
          </a:xfrm>
          <a:custGeom>
            <a:avLst/>
            <a:gdLst>
              <a:gd name="connsiteX0" fmla="*/ 0 w 729762"/>
              <a:gd name="connsiteY0" fmla="*/ 0 h 1352892"/>
              <a:gd name="connsiteX1" fmla="*/ 729762 w 729762"/>
              <a:gd name="connsiteY1" fmla="*/ 0 h 1352892"/>
              <a:gd name="connsiteX2" fmla="*/ 729762 w 729762"/>
              <a:gd name="connsiteY2" fmla="*/ 546246 h 1352892"/>
              <a:gd name="connsiteX3" fmla="*/ 0 w 729762"/>
              <a:gd name="connsiteY3" fmla="*/ 1352892 h 135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762" h="1352892">
                <a:moveTo>
                  <a:pt x="0" y="0"/>
                </a:moveTo>
                <a:lnTo>
                  <a:pt x="729762" y="0"/>
                </a:lnTo>
                <a:lnTo>
                  <a:pt x="729762" y="546246"/>
                </a:lnTo>
                <a:lnTo>
                  <a:pt x="0" y="13528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3200" dirty="0">
                <a:solidFill>
                  <a:srgbClr val="FEFFFF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3200" dirty="0">
              <a:solidFill>
                <a:srgbClr val="FEFFFF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MH_Other_3">
            <a:extLst>
              <a:ext uri="{FF2B5EF4-FFF2-40B4-BE49-F238E27FC236}">
                <a16:creationId xmlns:a16="http://schemas.microsoft.com/office/drawing/2014/main" id="{3B048DC7-430B-41CD-8A4A-891FD808DE6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76372" y="2084579"/>
            <a:ext cx="45719" cy="4495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2" name="MH_SubTitle_1">
            <a:extLst>
              <a:ext uri="{FF2B5EF4-FFF2-40B4-BE49-F238E27FC236}">
                <a16:creationId xmlns:a16="http://schemas.microsoft.com/office/drawing/2014/main" id="{E6C78641-B9B2-4638-ABE0-F102AC4AC79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77851" y="1188099"/>
            <a:ext cx="9538009" cy="7970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cs typeface="+mn-ea"/>
                <a:sym typeface="+mn-lt"/>
              </a:rPr>
              <a:t>判斷食指在各個選項的範圍 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55" name="图片 48" descr="资源 3811">
            <a:extLst>
              <a:ext uri="{FF2B5EF4-FFF2-40B4-BE49-F238E27FC236}">
                <a16:creationId xmlns:a16="http://schemas.microsoft.com/office/drawing/2014/main" id="{49B41072-A394-4024-BC5E-5997E25C99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71256">
            <a:off x="9637594" y="4837560"/>
            <a:ext cx="1278622" cy="1664683"/>
          </a:xfrm>
          <a:prstGeom prst="rect">
            <a:avLst/>
          </a:prstGeom>
        </p:spPr>
      </p:pic>
      <p:pic>
        <p:nvPicPr>
          <p:cNvPr id="56" name="图片 18" descr="资源 3211">
            <a:extLst>
              <a:ext uri="{FF2B5EF4-FFF2-40B4-BE49-F238E27FC236}">
                <a16:creationId xmlns:a16="http://schemas.microsoft.com/office/drawing/2014/main" id="{189EEB17-8B54-427F-B608-1E1A08604BE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76106">
            <a:off x="10739372" y="5699125"/>
            <a:ext cx="1089025" cy="850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5519ED-EE81-4057-A5E7-0AFBC3CBDF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97" y="2235618"/>
            <a:ext cx="7854588" cy="395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1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90" y="-48895"/>
            <a:ext cx="12419965" cy="695579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015E033-15C0-4302-9F8E-0562668AD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918" y="179887"/>
            <a:ext cx="1002723" cy="970377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48B5F4C-76F8-460C-BF08-0AD4DC9D078A}"/>
              </a:ext>
            </a:extLst>
          </p:cNvPr>
          <p:cNvSpPr/>
          <p:nvPr/>
        </p:nvSpPr>
        <p:spPr>
          <a:xfrm>
            <a:off x="-281263" y="352903"/>
            <a:ext cx="4997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cs typeface="+mn-ea"/>
                <a:sym typeface="+mn-lt"/>
              </a:rPr>
              <a:t>程式碼實現</a:t>
            </a:r>
            <a:endParaRPr lang="zh-CN" altLang="en-US" sz="3200" b="1" dirty="0">
              <a:cs typeface="+mn-ea"/>
              <a:sym typeface="+mn-lt"/>
            </a:endParaRPr>
          </a:p>
        </p:txBody>
      </p:sp>
      <p:cxnSp>
        <p:nvCxnSpPr>
          <p:cNvPr id="38" name="MH_Other_1">
            <a:extLst>
              <a:ext uri="{FF2B5EF4-FFF2-40B4-BE49-F238E27FC236}">
                <a16:creationId xmlns:a16="http://schemas.microsoft.com/office/drawing/2014/main" id="{7644A945-F186-44DA-A4F6-C6F8E6357EF9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06967" y="2023032"/>
            <a:ext cx="10976918" cy="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MH_Other_2">
            <a:extLst>
              <a:ext uri="{FF2B5EF4-FFF2-40B4-BE49-F238E27FC236}">
                <a16:creationId xmlns:a16="http://schemas.microsoft.com/office/drawing/2014/main" id="{24B06B39-AB32-4F69-8000-386AC43F703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871886">
            <a:off x="868604" y="1329411"/>
            <a:ext cx="558944" cy="1036216"/>
          </a:xfrm>
          <a:custGeom>
            <a:avLst/>
            <a:gdLst>
              <a:gd name="connsiteX0" fmla="*/ 0 w 729762"/>
              <a:gd name="connsiteY0" fmla="*/ 0 h 1352892"/>
              <a:gd name="connsiteX1" fmla="*/ 729762 w 729762"/>
              <a:gd name="connsiteY1" fmla="*/ 0 h 1352892"/>
              <a:gd name="connsiteX2" fmla="*/ 729762 w 729762"/>
              <a:gd name="connsiteY2" fmla="*/ 546246 h 1352892"/>
              <a:gd name="connsiteX3" fmla="*/ 0 w 729762"/>
              <a:gd name="connsiteY3" fmla="*/ 1352892 h 135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762" h="1352892">
                <a:moveTo>
                  <a:pt x="0" y="0"/>
                </a:moveTo>
                <a:lnTo>
                  <a:pt x="729762" y="0"/>
                </a:lnTo>
                <a:lnTo>
                  <a:pt x="729762" y="546246"/>
                </a:lnTo>
                <a:lnTo>
                  <a:pt x="0" y="1352892"/>
                </a:lnTo>
                <a:close/>
              </a:path>
            </a:pathLst>
          </a:custGeom>
          <a:solidFill>
            <a:srgbClr val="D38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3200" dirty="0">
                <a:solidFill>
                  <a:srgbClr val="FEFFFF"/>
                </a:solidFill>
                <a:latin typeface="+mn-ea"/>
                <a:cs typeface="+mn-ea"/>
                <a:sym typeface="+mn-lt"/>
              </a:rPr>
              <a:t>6</a:t>
            </a:r>
            <a:endParaRPr lang="zh-CN" altLang="en-US" sz="3200" dirty="0">
              <a:solidFill>
                <a:srgbClr val="FEFFFF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MH_Other_3">
            <a:extLst>
              <a:ext uri="{FF2B5EF4-FFF2-40B4-BE49-F238E27FC236}">
                <a16:creationId xmlns:a16="http://schemas.microsoft.com/office/drawing/2014/main" id="{3B048DC7-430B-41CD-8A4A-891FD808DE6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76372" y="2084579"/>
            <a:ext cx="45719" cy="4495330"/>
          </a:xfrm>
          <a:prstGeom prst="rect">
            <a:avLst/>
          </a:prstGeom>
          <a:solidFill>
            <a:srgbClr val="D38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2" name="MH_SubTitle_1">
            <a:extLst>
              <a:ext uri="{FF2B5EF4-FFF2-40B4-BE49-F238E27FC236}">
                <a16:creationId xmlns:a16="http://schemas.microsoft.com/office/drawing/2014/main" id="{E6C78641-B9B2-4638-ABE0-F102AC4AC79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77851" y="1188099"/>
            <a:ext cx="9737776" cy="7970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cs typeface="+mn-ea"/>
                <a:sym typeface="+mn-lt"/>
              </a:rPr>
              <a:t>繪製出 </a:t>
            </a:r>
            <a:r>
              <a:rPr lang="en-US" altLang="zh-TW" sz="2800" dirty="0" err="1">
                <a:cs typeface="+mn-ea"/>
                <a:sym typeface="+mn-lt"/>
              </a:rPr>
              <a:t>mediapipe</a:t>
            </a:r>
            <a:r>
              <a:rPr lang="zh-TW" altLang="en-US" sz="2800" dirty="0">
                <a:cs typeface="+mn-ea"/>
                <a:sym typeface="+mn-lt"/>
              </a:rPr>
              <a:t> 偵測到的手掌骨架 </a:t>
            </a:r>
            <a:r>
              <a:rPr lang="en-US" altLang="zh-TW" sz="2800" dirty="0">
                <a:cs typeface="+mn-ea"/>
                <a:sym typeface="+mn-lt"/>
              </a:rPr>
              <a:t>+</a:t>
            </a:r>
            <a:r>
              <a:rPr lang="zh-TW" altLang="en-US" sz="2800" dirty="0">
                <a:cs typeface="+mn-ea"/>
                <a:sym typeface="+mn-lt"/>
              </a:rPr>
              <a:t> 設定選項的字及邊框</a:t>
            </a:r>
            <a:r>
              <a:rPr lang="en-US" altLang="zh-TW" sz="2800" dirty="0">
                <a:cs typeface="+mn-ea"/>
                <a:sym typeface="+mn-lt"/>
              </a:rPr>
              <a:t> 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55" name="图片 48" descr="资源 3811">
            <a:extLst>
              <a:ext uri="{FF2B5EF4-FFF2-40B4-BE49-F238E27FC236}">
                <a16:creationId xmlns:a16="http://schemas.microsoft.com/office/drawing/2014/main" id="{49B41072-A394-4024-BC5E-5997E25C99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71256">
            <a:off x="9637594" y="4837560"/>
            <a:ext cx="1278622" cy="1664683"/>
          </a:xfrm>
          <a:prstGeom prst="rect">
            <a:avLst/>
          </a:prstGeom>
        </p:spPr>
      </p:pic>
      <p:pic>
        <p:nvPicPr>
          <p:cNvPr id="56" name="图片 18" descr="资源 3211">
            <a:extLst>
              <a:ext uri="{FF2B5EF4-FFF2-40B4-BE49-F238E27FC236}">
                <a16:creationId xmlns:a16="http://schemas.microsoft.com/office/drawing/2014/main" id="{189EEB17-8B54-427F-B608-1E1A08604BE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76106">
            <a:off x="10739372" y="5699125"/>
            <a:ext cx="1089025" cy="850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045998F-689F-48E2-9F3C-F4B6F7B34B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97" y="2235618"/>
            <a:ext cx="8332179" cy="107421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8D146D7-569C-4B0D-A9F4-16EBE9FD32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97" y="3487709"/>
            <a:ext cx="8497600" cy="206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8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90" y="-48895"/>
            <a:ext cx="12419965" cy="6955790"/>
          </a:xfrm>
          <a:prstGeom prst="rect">
            <a:avLst/>
          </a:prstGeom>
        </p:spPr>
      </p:pic>
      <p:pic>
        <p:nvPicPr>
          <p:cNvPr id="38" name="图片 37" descr="资源 37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45" y="2336800"/>
            <a:ext cx="2962275" cy="2686050"/>
          </a:xfrm>
          <a:prstGeom prst="rect">
            <a:avLst/>
          </a:prstGeom>
        </p:spPr>
      </p:pic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82945" y="3714750"/>
            <a:ext cx="499745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400" b="1" dirty="0">
                <a:cs typeface="+mn-ea"/>
                <a:sym typeface="+mn-lt"/>
              </a:rPr>
              <a:t>遇到問題</a:t>
            </a:r>
            <a:endParaRPr lang="zh-CN" altLang="en-US" sz="4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68942" y="1776641"/>
            <a:ext cx="342593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04</a:t>
            </a:r>
          </a:p>
        </p:txBody>
      </p:sp>
      <p:cxnSp>
        <p:nvCxnSpPr>
          <p:cNvPr id="5" name="PA_直接连接符 14"/>
          <p:cNvCxnSpPr/>
          <p:nvPr>
            <p:custDataLst>
              <p:tags r:id="rId1"/>
            </p:custDataLst>
          </p:nvPr>
        </p:nvCxnSpPr>
        <p:spPr>
          <a:xfrm>
            <a:off x="7006227" y="36725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2"/>
            </p:custDataLst>
          </p:nvPr>
        </p:nvCxnSpPr>
        <p:spPr>
          <a:xfrm>
            <a:off x="8433230" y="36765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3"/>
            </p:custDataLst>
          </p:nvPr>
        </p:nvSpPr>
        <p:spPr>
          <a:xfrm>
            <a:off x="8240709" y="36378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173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6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015E033-15C0-4302-9F8E-0562668A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18" y="179887"/>
            <a:ext cx="1002723" cy="970377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48B5F4C-76F8-460C-BF08-0AD4DC9D078A}"/>
              </a:ext>
            </a:extLst>
          </p:cNvPr>
          <p:cNvSpPr/>
          <p:nvPr/>
        </p:nvSpPr>
        <p:spPr>
          <a:xfrm>
            <a:off x="-281263" y="352903"/>
            <a:ext cx="4997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/>
                </a:solidFill>
                <a:cs typeface="+mn-ea"/>
                <a:sym typeface="+mn-lt"/>
              </a:rPr>
              <a:t>遇到問題</a:t>
            </a:r>
            <a:endParaRPr lang="zh-CN" altLang="en-US" sz="3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AE30142-8684-4CBE-BBA9-8282D2FBF54F}"/>
              </a:ext>
            </a:extLst>
          </p:cNvPr>
          <p:cNvCxnSpPr/>
          <p:nvPr/>
        </p:nvCxnSpPr>
        <p:spPr>
          <a:xfrm>
            <a:off x="687310" y="4000671"/>
            <a:ext cx="0" cy="1729483"/>
          </a:xfrm>
          <a:prstGeom prst="line">
            <a:avLst/>
          </a:prstGeom>
          <a:noFill/>
          <a:ln>
            <a:solidFill>
              <a:schemeClr val="accent5"/>
            </a:solidFill>
            <a:prstDash val="sysDash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直接连接符 17">
            <a:extLst>
              <a:ext uri="{FF2B5EF4-FFF2-40B4-BE49-F238E27FC236}">
                <a16:creationId xmlns:a16="http://schemas.microsoft.com/office/drawing/2014/main" id="{0A9F0C81-A33F-4DB7-B283-2ED656746C3F}"/>
              </a:ext>
            </a:extLst>
          </p:cNvPr>
          <p:cNvCxnSpPr>
            <a:cxnSpLocks/>
          </p:cNvCxnSpPr>
          <p:nvPr/>
        </p:nvCxnSpPr>
        <p:spPr>
          <a:xfrm>
            <a:off x="5821238" y="2755534"/>
            <a:ext cx="0" cy="3039815"/>
          </a:xfrm>
          <a:prstGeom prst="line">
            <a:avLst/>
          </a:prstGeom>
          <a:noFill/>
          <a:ln>
            <a:solidFill>
              <a:schemeClr val="accent3"/>
            </a:solidFill>
            <a:prstDash val="sysDash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1" name="组合 36">
            <a:extLst>
              <a:ext uri="{FF2B5EF4-FFF2-40B4-BE49-F238E27FC236}">
                <a16:creationId xmlns:a16="http://schemas.microsoft.com/office/drawing/2014/main" id="{44CB991A-AFBF-455F-8B13-F67F036BAF57}"/>
              </a:ext>
            </a:extLst>
          </p:cNvPr>
          <p:cNvGrpSpPr/>
          <p:nvPr/>
        </p:nvGrpSpPr>
        <p:grpSpPr>
          <a:xfrm>
            <a:off x="-3628" y="3429000"/>
            <a:ext cx="12195628" cy="1824791"/>
            <a:chOff x="-1" y="3391836"/>
            <a:chExt cx="12177486" cy="1711978"/>
          </a:xfrm>
        </p:grpSpPr>
        <p:sp>
          <p:nvSpPr>
            <p:cNvPr id="22" name="任意多边形: 形状 1">
              <a:extLst>
                <a:ext uri="{FF2B5EF4-FFF2-40B4-BE49-F238E27FC236}">
                  <a16:creationId xmlns:a16="http://schemas.microsoft.com/office/drawing/2014/main" id="{24A3AAC3-369B-44C5-B8B6-9C595F66E6C6}"/>
                </a:ext>
              </a:extLst>
            </p:cNvPr>
            <p:cNvSpPr/>
            <p:nvPr/>
          </p:nvSpPr>
          <p:spPr>
            <a:xfrm>
              <a:off x="0" y="3579814"/>
              <a:ext cx="12177485" cy="1524000"/>
            </a:xfrm>
            <a:custGeom>
              <a:avLst/>
              <a:gdLst>
                <a:gd name="connsiteX0" fmla="*/ 0 w 12177485"/>
                <a:gd name="connsiteY0" fmla="*/ 1791715 h 1791715"/>
                <a:gd name="connsiteX1" fmla="*/ 2699657 w 12177485"/>
                <a:gd name="connsiteY1" fmla="*/ 195144 h 1791715"/>
                <a:gd name="connsiteX2" fmla="*/ 6183085 w 12177485"/>
                <a:gd name="connsiteY2" fmla="*/ 1574001 h 1791715"/>
                <a:gd name="connsiteX3" fmla="*/ 9826171 w 12177485"/>
                <a:gd name="connsiteY3" fmla="*/ 20973 h 1791715"/>
                <a:gd name="connsiteX4" fmla="*/ 12177485 w 12177485"/>
                <a:gd name="connsiteY4" fmla="*/ 819258 h 1791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7485" h="1791715">
                  <a:moveTo>
                    <a:pt x="0" y="1791715"/>
                  </a:moveTo>
                  <a:cubicBezTo>
                    <a:pt x="834571" y="1011572"/>
                    <a:pt x="1669143" y="231430"/>
                    <a:pt x="2699657" y="195144"/>
                  </a:cubicBezTo>
                  <a:cubicBezTo>
                    <a:pt x="3730171" y="158858"/>
                    <a:pt x="4995333" y="1603029"/>
                    <a:pt x="6183085" y="1574001"/>
                  </a:cubicBezTo>
                  <a:cubicBezTo>
                    <a:pt x="7370837" y="1544973"/>
                    <a:pt x="8827104" y="146763"/>
                    <a:pt x="9826171" y="20973"/>
                  </a:cubicBezTo>
                  <a:cubicBezTo>
                    <a:pt x="10825238" y="-104818"/>
                    <a:pt x="11501361" y="357220"/>
                    <a:pt x="12177485" y="819258"/>
                  </a:cubicBezTo>
                </a:path>
              </a:pathLst>
            </a:custGeom>
            <a:noFill/>
            <a:ln cmpd="sng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23" name="任意多边形: 形状 9">
              <a:extLst>
                <a:ext uri="{FF2B5EF4-FFF2-40B4-BE49-F238E27FC236}">
                  <a16:creationId xmlns:a16="http://schemas.microsoft.com/office/drawing/2014/main" id="{C5FE79E9-3B17-430E-B634-D26162A88CBC}"/>
                </a:ext>
              </a:extLst>
            </p:cNvPr>
            <p:cNvSpPr/>
            <p:nvPr/>
          </p:nvSpPr>
          <p:spPr>
            <a:xfrm flipH="1" flipV="1">
              <a:off x="-1" y="3391836"/>
              <a:ext cx="12177485" cy="1184928"/>
            </a:xfrm>
            <a:custGeom>
              <a:avLst/>
              <a:gdLst>
                <a:gd name="connsiteX0" fmla="*/ 0 w 12177485"/>
                <a:gd name="connsiteY0" fmla="*/ 1791715 h 1791715"/>
                <a:gd name="connsiteX1" fmla="*/ 2699657 w 12177485"/>
                <a:gd name="connsiteY1" fmla="*/ 195144 h 1791715"/>
                <a:gd name="connsiteX2" fmla="*/ 6183085 w 12177485"/>
                <a:gd name="connsiteY2" fmla="*/ 1574001 h 1791715"/>
                <a:gd name="connsiteX3" fmla="*/ 9826171 w 12177485"/>
                <a:gd name="connsiteY3" fmla="*/ 20973 h 1791715"/>
                <a:gd name="connsiteX4" fmla="*/ 12177485 w 12177485"/>
                <a:gd name="connsiteY4" fmla="*/ 819258 h 1791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7485" h="1791715">
                  <a:moveTo>
                    <a:pt x="0" y="1791715"/>
                  </a:moveTo>
                  <a:cubicBezTo>
                    <a:pt x="834571" y="1011572"/>
                    <a:pt x="1669143" y="231430"/>
                    <a:pt x="2699657" y="195144"/>
                  </a:cubicBezTo>
                  <a:cubicBezTo>
                    <a:pt x="3730171" y="158858"/>
                    <a:pt x="4995333" y="1603029"/>
                    <a:pt x="6183085" y="1574001"/>
                  </a:cubicBezTo>
                  <a:cubicBezTo>
                    <a:pt x="7370837" y="1544973"/>
                    <a:pt x="8827104" y="146763"/>
                    <a:pt x="9826171" y="20973"/>
                  </a:cubicBezTo>
                  <a:cubicBezTo>
                    <a:pt x="10825238" y="-104818"/>
                    <a:pt x="11501361" y="357220"/>
                    <a:pt x="12177485" y="819258"/>
                  </a:cubicBezTo>
                </a:path>
              </a:pathLst>
            </a:custGeom>
            <a:noFill/>
            <a:ln cmpd="sng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</p:grpSp>
      <p:cxnSp>
        <p:nvCxnSpPr>
          <p:cNvPr id="24" name="直接连接符 19">
            <a:extLst>
              <a:ext uri="{FF2B5EF4-FFF2-40B4-BE49-F238E27FC236}">
                <a16:creationId xmlns:a16="http://schemas.microsoft.com/office/drawing/2014/main" id="{AC4F3E59-8A26-4D59-81D7-D6ABEB96DDBF}"/>
              </a:ext>
            </a:extLst>
          </p:cNvPr>
          <p:cNvCxnSpPr>
            <a:cxnSpLocks/>
          </p:cNvCxnSpPr>
          <p:nvPr/>
        </p:nvCxnSpPr>
        <p:spPr>
          <a:xfrm>
            <a:off x="8444033" y="2417005"/>
            <a:ext cx="0" cy="1011995"/>
          </a:xfrm>
          <a:prstGeom prst="line">
            <a:avLst/>
          </a:prstGeom>
          <a:noFill/>
          <a:ln>
            <a:solidFill>
              <a:schemeClr val="accent4"/>
            </a:solidFill>
            <a:prstDash val="sysDash"/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接连接符 21">
            <a:extLst>
              <a:ext uri="{FF2B5EF4-FFF2-40B4-BE49-F238E27FC236}">
                <a16:creationId xmlns:a16="http://schemas.microsoft.com/office/drawing/2014/main" id="{A9C06BD1-2743-4050-BCF2-0AB442A1446B}"/>
              </a:ext>
            </a:extLst>
          </p:cNvPr>
          <p:cNvCxnSpPr>
            <a:cxnSpLocks/>
          </p:cNvCxnSpPr>
          <p:nvPr/>
        </p:nvCxnSpPr>
        <p:spPr>
          <a:xfrm>
            <a:off x="3282920" y="1758048"/>
            <a:ext cx="0" cy="1526338"/>
          </a:xfrm>
          <a:prstGeom prst="line">
            <a:avLst/>
          </a:prstGeom>
          <a:noFill/>
          <a:ln>
            <a:solidFill>
              <a:schemeClr val="accent2"/>
            </a:solidFill>
            <a:prstDash val="sysDash"/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6" name="组合 40">
            <a:extLst>
              <a:ext uri="{FF2B5EF4-FFF2-40B4-BE49-F238E27FC236}">
                <a16:creationId xmlns:a16="http://schemas.microsoft.com/office/drawing/2014/main" id="{54299B3C-E895-42EB-AF76-B09034E55BA5}"/>
              </a:ext>
            </a:extLst>
          </p:cNvPr>
          <p:cNvGrpSpPr/>
          <p:nvPr/>
        </p:nvGrpSpPr>
        <p:grpSpPr>
          <a:xfrm>
            <a:off x="8045525" y="3302681"/>
            <a:ext cx="798854" cy="798855"/>
            <a:chOff x="9645376" y="3379883"/>
            <a:chExt cx="798854" cy="798854"/>
          </a:xfrm>
        </p:grpSpPr>
        <p:sp>
          <p:nvSpPr>
            <p:cNvPr id="27" name="泪滴形 10">
              <a:extLst>
                <a:ext uri="{FF2B5EF4-FFF2-40B4-BE49-F238E27FC236}">
                  <a16:creationId xmlns:a16="http://schemas.microsoft.com/office/drawing/2014/main" id="{FF375CDC-8E88-4873-90F1-009774744F1B}"/>
                </a:ext>
              </a:extLst>
            </p:cNvPr>
            <p:cNvSpPr/>
            <p:nvPr/>
          </p:nvSpPr>
          <p:spPr>
            <a:xfrm rot="8100000">
              <a:off x="9645376" y="3379883"/>
              <a:ext cx="798854" cy="798854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28" name="文本框 23">
              <a:extLst>
                <a:ext uri="{FF2B5EF4-FFF2-40B4-BE49-F238E27FC236}">
                  <a16:creationId xmlns:a16="http://schemas.microsoft.com/office/drawing/2014/main" id="{62E020D9-B88C-4C5B-BD99-575DC9FBAB9C}"/>
                </a:ext>
              </a:extLst>
            </p:cNvPr>
            <p:cNvSpPr txBox="1"/>
            <p:nvPr/>
          </p:nvSpPr>
          <p:spPr>
            <a:xfrm>
              <a:off x="9851363" y="3603501"/>
              <a:ext cx="385042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39">
            <a:extLst>
              <a:ext uri="{FF2B5EF4-FFF2-40B4-BE49-F238E27FC236}">
                <a16:creationId xmlns:a16="http://schemas.microsoft.com/office/drawing/2014/main" id="{8048807E-DEEF-4EC3-8289-F757F8408437}"/>
              </a:ext>
            </a:extLst>
          </p:cNvPr>
          <p:cNvGrpSpPr/>
          <p:nvPr/>
        </p:nvGrpSpPr>
        <p:grpSpPr>
          <a:xfrm>
            <a:off x="5468480" y="2632606"/>
            <a:ext cx="705520" cy="705520"/>
            <a:chOff x="7152175" y="3019795"/>
            <a:chExt cx="705520" cy="705520"/>
          </a:xfrm>
        </p:grpSpPr>
        <p:sp>
          <p:nvSpPr>
            <p:cNvPr id="30" name="泪滴形 11">
              <a:extLst>
                <a:ext uri="{FF2B5EF4-FFF2-40B4-BE49-F238E27FC236}">
                  <a16:creationId xmlns:a16="http://schemas.microsoft.com/office/drawing/2014/main" id="{889B4D08-521A-4DF2-82C1-D3DED29D9255}"/>
                </a:ext>
              </a:extLst>
            </p:cNvPr>
            <p:cNvSpPr/>
            <p:nvPr/>
          </p:nvSpPr>
          <p:spPr>
            <a:xfrm rot="8100000">
              <a:off x="7152175" y="3019795"/>
              <a:ext cx="705520" cy="70552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31" name="文本框 24">
              <a:extLst>
                <a:ext uri="{FF2B5EF4-FFF2-40B4-BE49-F238E27FC236}">
                  <a16:creationId xmlns:a16="http://schemas.microsoft.com/office/drawing/2014/main" id="{33F59DE2-265E-4D0E-B314-3F16A3DA1603}"/>
                </a:ext>
              </a:extLst>
            </p:cNvPr>
            <p:cNvSpPr txBox="1"/>
            <p:nvPr/>
          </p:nvSpPr>
          <p:spPr>
            <a:xfrm>
              <a:off x="7312412" y="315245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8">
            <a:extLst>
              <a:ext uri="{FF2B5EF4-FFF2-40B4-BE49-F238E27FC236}">
                <a16:creationId xmlns:a16="http://schemas.microsoft.com/office/drawing/2014/main" id="{29B9FCAE-873D-465F-A885-CE9B68075C1F}"/>
              </a:ext>
            </a:extLst>
          </p:cNvPr>
          <p:cNvGrpSpPr/>
          <p:nvPr/>
        </p:nvGrpSpPr>
        <p:grpSpPr>
          <a:xfrm>
            <a:off x="2927035" y="2903683"/>
            <a:ext cx="798854" cy="798855"/>
            <a:chOff x="4921923" y="3804856"/>
            <a:chExt cx="798854" cy="798854"/>
          </a:xfrm>
        </p:grpSpPr>
        <p:sp>
          <p:nvSpPr>
            <p:cNvPr id="33" name="泪滴形 4">
              <a:extLst>
                <a:ext uri="{FF2B5EF4-FFF2-40B4-BE49-F238E27FC236}">
                  <a16:creationId xmlns:a16="http://schemas.microsoft.com/office/drawing/2014/main" id="{D9ED471B-B3B2-4FC9-BDE1-1A0E86BF40B0}"/>
                </a:ext>
              </a:extLst>
            </p:cNvPr>
            <p:cNvSpPr/>
            <p:nvPr/>
          </p:nvSpPr>
          <p:spPr>
            <a:xfrm rot="8100000">
              <a:off x="4921923" y="3804856"/>
              <a:ext cx="798854" cy="798854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34" name="文本框 25">
              <a:extLst>
                <a:ext uri="{FF2B5EF4-FFF2-40B4-BE49-F238E27FC236}">
                  <a16:creationId xmlns:a16="http://schemas.microsoft.com/office/drawing/2014/main" id="{3E9FDF10-E849-4317-9CF1-AC14516AF727}"/>
                </a:ext>
              </a:extLst>
            </p:cNvPr>
            <p:cNvSpPr txBox="1"/>
            <p:nvPr/>
          </p:nvSpPr>
          <p:spPr>
            <a:xfrm>
              <a:off x="5128830" y="4002001"/>
              <a:ext cx="385042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7">
            <a:extLst>
              <a:ext uri="{FF2B5EF4-FFF2-40B4-BE49-F238E27FC236}">
                <a16:creationId xmlns:a16="http://schemas.microsoft.com/office/drawing/2014/main" id="{98F632C5-55B4-4817-8A3E-F8915D81116E}"/>
              </a:ext>
            </a:extLst>
          </p:cNvPr>
          <p:cNvGrpSpPr/>
          <p:nvPr/>
        </p:nvGrpSpPr>
        <p:grpSpPr>
          <a:xfrm>
            <a:off x="337351" y="3504245"/>
            <a:ext cx="705520" cy="705520"/>
            <a:chOff x="1943294" y="2945030"/>
            <a:chExt cx="705520" cy="705520"/>
          </a:xfrm>
        </p:grpSpPr>
        <p:sp>
          <p:nvSpPr>
            <p:cNvPr id="36" name="泪滴形 12">
              <a:extLst>
                <a:ext uri="{FF2B5EF4-FFF2-40B4-BE49-F238E27FC236}">
                  <a16:creationId xmlns:a16="http://schemas.microsoft.com/office/drawing/2014/main" id="{8BA30F05-0970-407D-8DD1-A7D793CE53AC}"/>
                </a:ext>
              </a:extLst>
            </p:cNvPr>
            <p:cNvSpPr/>
            <p:nvPr/>
          </p:nvSpPr>
          <p:spPr>
            <a:xfrm rot="8100000">
              <a:off x="1943294" y="2945030"/>
              <a:ext cx="705520" cy="705520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37" name="文本框 26">
              <a:extLst>
                <a:ext uri="{FF2B5EF4-FFF2-40B4-BE49-F238E27FC236}">
                  <a16:creationId xmlns:a16="http://schemas.microsoft.com/office/drawing/2014/main" id="{1FBA1E6B-D1B1-4659-B0C0-A6FCA320B6C2}"/>
                </a:ext>
              </a:extLst>
            </p:cNvPr>
            <p:cNvSpPr txBox="1"/>
            <p:nvPr/>
          </p:nvSpPr>
          <p:spPr>
            <a:xfrm>
              <a:off x="2104015" y="3082261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41">
            <a:extLst>
              <a:ext uri="{FF2B5EF4-FFF2-40B4-BE49-F238E27FC236}">
                <a16:creationId xmlns:a16="http://schemas.microsoft.com/office/drawing/2014/main" id="{177C91F1-D252-4069-9898-AFCBDE3AC828}"/>
              </a:ext>
            </a:extLst>
          </p:cNvPr>
          <p:cNvGrpSpPr/>
          <p:nvPr/>
        </p:nvGrpSpPr>
        <p:grpSpPr>
          <a:xfrm>
            <a:off x="5186476" y="5516590"/>
            <a:ext cx="4124098" cy="893451"/>
            <a:chOff x="1536137" y="4875289"/>
            <a:chExt cx="4124098" cy="89345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90EEFF6-B00E-4F01-B0BD-B7BBA6F537AC}"/>
                </a:ext>
              </a:extLst>
            </p:cNvPr>
            <p:cNvSpPr/>
            <p:nvPr/>
          </p:nvSpPr>
          <p:spPr>
            <a:xfrm>
              <a:off x="2332599" y="5372605"/>
              <a:ext cx="3327636" cy="396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cs typeface="+mn-ea"/>
                </a:rPr>
                <a:t> </a:t>
              </a:r>
              <a:r>
                <a:rPr lang="en-US" altLang="zh-TW" dirty="0" err="1">
                  <a:solidFill>
                    <a:schemeClr val="bg1">
                      <a:lumMod val="50000"/>
                    </a:schemeClr>
                  </a:solidFill>
                  <a:cs typeface="+mn-ea"/>
                </a:rPr>
                <a:t>tkinter</a:t>
              </a:r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cs typeface="+mn-ea"/>
                </a:rPr>
                <a:t> </a:t>
              </a:r>
              <a:r>
                <a:rPr lang="zh-TW" altLang="zh-TW" dirty="0">
                  <a:solidFill>
                    <a:schemeClr val="bg1">
                      <a:lumMod val="50000"/>
                    </a:schemeClr>
                  </a:solidFill>
                  <a:cs typeface="+mn-ea"/>
                </a:rPr>
                <a:t>無法跟</a:t>
              </a: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cs typeface="+mn-ea"/>
                </a:rPr>
                <a:t> </a:t>
              </a:r>
              <a:r>
                <a:rPr lang="en-US" altLang="zh-TW" dirty="0" err="1">
                  <a:solidFill>
                    <a:schemeClr val="bg1">
                      <a:lumMod val="50000"/>
                    </a:schemeClr>
                  </a:solidFill>
                  <a:cs typeface="+mn-ea"/>
                </a:rPr>
                <a:t>opencv</a:t>
              </a: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cs typeface="+mn-ea"/>
                </a:rPr>
                <a:t> </a:t>
              </a:r>
              <a:r>
                <a:rPr lang="zh-TW" altLang="zh-TW" dirty="0">
                  <a:solidFill>
                    <a:schemeClr val="bg1">
                      <a:lumMod val="50000"/>
                    </a:schemeClr>
                  </a:solidFill>
                  <a:cs typeface="+mn-ea"/>
                </a:rPr>
                <a:t>結合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1AD3812-1F78-485B-A74E-0F33B8A2D3ED}"/>
                </a:ext>
              </a:extLst>
            </p:cNvPr>
            <p:cNvSpPr/>
            <p:nvPr/>
          </p:nvSpPr>
          <p:spPr>
            <a:xfrm>
              <a:off x="1536137" y="4875289"/>
              <a:ext cx="2241973" cy="497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sz="2400" b="1" dirty="0">
                  <a:cs typeface="+mn-ea"/>
                  <a:sym typeface="+mn-lt"/>
                </a:rPr>
                <a:t>介面問題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</p:grpSp>
      <p:grpSp>
        <p:nvGrpSpPr>
          <p:cNvPr id="42" name="组合 43">
            <a:extLst>
              <a:ext uri="{FF2B5EF4-FFF2-40B4-BE49-F238E27FC236}">
                <a16:creationId xmlns:a16="http://schemas.microsoft.com/office/drawing/2014/main" id="{02B3A049-DAF4-48E6-80BB-C32C5BDEF4C7}"/>
              </a:ext>
            </a:extLst>
          </p:cNvPr>
          <p:cNvGrpSpPr/>
          <p:nvPr/>
        </p:nvGrpSpPr>
        <p:grpSpPr>
          <a:xfrm>
            <a:off x="7520296" y="1164182"/>
            <a:ext cx="5074323" cy="1225850"/>
            <a:chOff x="7599235" y="4931891"/>
            <a:chExt cx="5074323" cy="1225849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1024231-0D56-44D1-88E0-FF2F2DE667B9}"/>
                </a:ext>
              </a:extLst>
            </p:cNvPr>
            <p:cNvSpPr/>
            <p:nvPr/>
          </p:nvSpPr>
          <p:spPr>
            <a:xfrm>
              <a:off x="7683026" y="5429207"/>
              <a:ext cx="3516016" cy="7285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如果在影像上放文字的話畫面會一幀一幀截取，導致影像遲鈍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80574F6-058B-4FD3-A21D-9552D5D39D19}"/>
                </a:ext>
              </a:extLst>
            </p:cNvPr>
            <p:cNvSpPr/>
            <p:nvPr/>
          </p:nvSpPr>
          <p:spPr>
            <a:xfrm>
              <a:off x="7599235" y="4931891"/>
              <a:ext cx="5074323" cy="497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en-US" sz="2400" b="1" dirty="0">
                  <a:cs typeface="+mn-ea"/>
                  <a:sym typeface="+mn-lt"/>
                </a:rPr>
                <a:t> </a:t>
              </a:r>
              <a:r>
                <a:rPr lang="en-US" altLang="zh-CN" sz="2400" b="1" dirty="0" err="1">
                  <a:cs typeface="+mn-ea"/>
                  <a:sym typeface="+mn-lt"/>
                </a:rPr>
                <a:t>opencv</a:t>
              </a:r>
              <a:r>
                <a:rPr lang="zh-TW" altLang="en-US" sz="2400" b="1" dirty="0">
                  <a:cs typeface="+mn-ea"/>
                  <a:sym typeface="+mn-lt"/>
                </a:rPr>
                <a:t>無法及時結合影像跟文字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</p:grpSp>
      <p:grpSp>
        <p:nvGrpSpPr>
          <p:cNvPr id="46" name="组合 44">
            <a:extLst>
              <a:ext uri="{FF2B5EF4-FFF2-40B4-BE49-F238E27FC236}">
                <a16:creationId xmlns:a16="http://schemas.microsoft.com/office/drawing/2014/main" id="{F94D962B-64E9-4D42-93C9-D28A34F0193D}"/>
              </a:ext>
            </a:extLst>
          </p:cNvPr>
          <p:cNvGrpSpPr/>
          <p:nvPr/>
        </p:nvGrpSpPr>
        <p:grpSpPr>
          <a:xfrm>
            <a:off x="553786" y="5531956"/>
            <a:ext cx="5316348" cy="1244376"/>
            <a:chOff x="9843844" y="1488720"/>
            <a:chExt cx="5316347" cy="1244376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822BC2A-4CEE-4C31-AC38-36C851BEF759}"/>
                </a:ext>
              </a:extLst>
            </p:cNvPr>
            <p:cNvSpPr/>
            <p:nvPr/>
          </p:nvSpPr>
          <p:spPr>
            <a:xfrm>
              <a:off x="10137797" y="2004563"/>
              <a:ext cx="5022394" cy="7285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因為我們同時設置了關掉題目</a:t>
              </a:r>
              <a:endParaRPr lang="en-US" altLang="zh-TW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畫面和攝影機畫面的觸發事件，導致兩者混淆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AC429D1-8005-4D18-AA63-B4489367CFA2}"/>
                </a:ext>
              </a:extLst>
            </p:cNvPr>
            <p:cNvSpPr/>
            <p:nvPr/>
          </p:nvSpPr>
          <p:spPr>
            <a:xfrm>
              <a:off x="9843844" y="1488720"/>
              <a:ext cx="4079970" cy="497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sz="2400" b="1" dirty="0">
                  <a:cs typeface="+mn-ea"/>
                  <a:sym typeface="+mn-lt"/>
                </a:rPr>
                <a:t>設置多個關掉畫面的事件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4E4AD75E-73CC-43CA-A44E-DD0286747D6A}"/>
              </a:ext>
            </a:extLst>
          </p:cNvPr>
          <p:cNvGrpSpPr/>
          <p:nvPr/>
        </p:nvGrpSpPr>
        <p:grpSpPr>
          <a:xfrm>
            <a:off x="3218016" y="1164272"/>
            <a:ext cx="2486876" cy="1225760"/>
            <a:chOff x="3168426" y="1176823"/>
            <a:chExt cx="2486876" cy="1225760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8654652-9526-4815-9557-5EB10A709F3F}"/>
                </a:ext>
              </a:extLst>
            </p:cNvPr>
            <p:cNvSpPr/>
            <p:nvPr/>
          </p:nvSpPr>
          <p:spPr>
            <a:xfrm>
              <a:off x="3282920" y="1674050"/>
              <a:ext cx="2372382" cy="7285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圖片上只能放英文字，</a:t>
              </a:r>
              <a:endParaRPr lang="en-US" altLang="zh-TW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中文字都會變問號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0929552-037F-48C4-871A-82D4E164127E}"/>
                </a:ext>
              </a:extLst>
            </p:cNvPr>
            <p:cNvSpPr/>
            <p:nvPr/>
          </p:nvSpPr>
          <p:spPr>
            <a:xfrm>
              <a:off x="3168426" y="1176823"/>
              <a:ext cx="2241977" cy="497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400" b="1" dirty="0">
                  <a:cs typeface="+mn-ea"/>
                  <a:sym typeface="+mn-lt"/>
                </a:rPr>
                <a:t> 中文編碼問題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258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90" y="-48895"/>
            <a:ext cx="12419965" cy="6955790"/>
          </a:xfrm>
          <a:prstGeom prst="rect">
            <a:avLst/>
          </a:prstGeom>
        </p:spPr>
      </p:pic>
      <p:pic>
        <p:nvPicPr>
          <p:cNvPr id="20" name="图片 19" descr="资源 33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595" y="454025"/>
            <a:ext cx="3613150" cy="3442970"/>
          </a:xfrm>
          <a:prstGeom prst="rect">
            <a:avLst/>
          </a:prstGeom>
        </p:spPr>
      </p:pic>
      <p:pic>
        <p:nvPicPr>
          <p:cNvPr id="10" name="图片 9" descr="资源 26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85" y="4121785"/>
            <a:ext cx="2038350" cy="1758950"/>
          </a:xfrm>
          <a:prstGeom prst="rect">
            <a:avLst/>
          </a:prstGeom>
        </p:spPr>
      </p:pic>
      <p:pic>
        <p:nvPicPr>
          <p:cNvPr id="34" name="图片 33" descr="资源 13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4935" y="3896995"/>
            <a:ext cx="1527810" cy="1630045"/>
          </a:xfrm>
          <a:prstGeom prst="rect">
            <a:avLst/>
          </a:prstGeom>
        </p:spPr>
      </p:pic>
      <p:pic>
        <p:nvPicPr>
          <p:cNvPr id="17" name="图片 16" descr="资源 30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908" r="-3575"/>
          <a:stretch>
            <a:fillRect/>
          </a:stretch>
        </p:blipFill>
        <p:spPr>
          <a:xfrm>
            <a:off x="4773295" y="-26035"/>
            <a:ext cx="2999105" cy="1464310"/>
          </a:xfrm>
          <a:prstGeom prst="rect">
            <a:avLst/>
          </a:prstGeom>
        </p:spPr>
      </p:pic>
      <p:pic>
        <p:nvPicPr>
          <p:cNvPr id="19" name="图片 18" descr="资源 32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145" y="1438275"/>
            <a:ext cx="1089025" cy="850900"/>
          </a:xfrm>
          <a:prstGeom prst="rect">
            <a:avLst/>
          </a:prstGeom>
        </p:spPr>
      </p:pic>
      <p:pic>
        <p:nvPicPr>
          <p:cNvPr id="3" name="图片 2" descr="资源 35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280" y="-48895"/>
            <a:ext cx="3079750" cy="30670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148049" y="3553163"/>
            <a:ext cx="8237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Thanks for listening</a:t>
            </a:r>
            <a:r>
              <a:rPr lang="zh-CN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！</a:t>
            </a:r>
            <a:endParaRPr lang="zh-CN" altLang="en-US" sz="6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806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90" y="-48895"/>
            <a:ext cx="12419965" cy="6955790"/>
          </a:xfrm>
          <a:prstGeom prst="rect">
            <a:avLst/>
          </a:prstGeom>
        </p:spPr>
      </p:pic>
      <p:pic>
        <p:nvPicPr>
          <p:cNvPr id="38" name="图片 37" descr="资源 37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45" y="2336800"/>
            <a:ext cx="2962275" cy="2686050"/>
          </a:xfrm>
          <a:prstGeom prst="rect">
            <a:avLst/>
          </a:prstGeom>
        </p:spPr>
      </p:pic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82945" y="3714750"/>
            <a:ext cx="499745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cs typeface="+mn-ea"/>
                <a:sym typeface="+mn-lt"/>
              </a:rPr>
              <a:t>製作動機</a:t>
            </a:r>
            <a:endParaRPr lang="zh-CN" altLang="en-US" sz="4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68942" y="1776641"/>
            <a:ext cx="342593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01</a:t>
            </a:r>
          </a:p>
        </p:txBody>
      </p:sp>
      <p:cxnSp>
        <p:nvCxnSpPr>
          <p:cNvPr id="5" name="PA_直接连接符 14"/>
          <p:cNvCxnSpPr/>
          <p:nvPr>
            <p:custDataLst>
              <p:tags r:id="rId2"/>
            </p:custDataLst>
          </p:nvPr>
        </p:nvCxnSpPr>
        <p:spPr>
          <a:xfrm>
            <a:off x="7006227" y="36725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3"/>
            </p:custDataLst>
          </p:nvPr>
        </p:nvCxnSpPr>
        <p:spPr>
          <a:xfrm>
            <a:off x="8433230" y="36765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4"/>
            </p:custDataLst>
          </p:nvPr>
        </p:nvSpPr>
        <p:spPr>
          <a:xfrm>
            <a:off x="8240709" y="36378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983262" y="2664789"/>
            <a:ext cx="284489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TW" altLang="en-US" sz="28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影像辨識的熱潮</a:t>
            </a:r>
            <a:endParaRPr lang="zh-CN" altLang="en-US" sz="28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MH_Text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264947" y="1274560"/>
            <a:ext cx="3356921" cy="138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應用領域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之一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人臉辨識和車牌辨識</a:t>
            </a:r>
            <a:endParaRPr lang="en-US" altLang="zh-TW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醫療影像辨識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MH_Text_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236501" y="3971272"/>
            <a:ext cx="3356921" cy="157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曾紅遍多國</a:t>
            </a:r>
            <a:endParaRPr lang="en-US" altLang="zh-TW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遊戲過程可以動腦</a:t>
            </a:r>
            <a:endParaRPr lang="en-US" altLang="zh-TW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老少咸宜的益智遊戲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7" name="图片 16" descr="资源 38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850" y="2659884"/>
            <a:ext cx="2460625" cy="3203575"/>
          </a:xfrm>
          <a:prstGeom prst="rect">
            <a:avLst/>
          </a:prstGeom>
        </p:spPr>
      </p:pic>
      <p:sp>
        <p:nvSpPr>
          <p:cNvPr id="18" name="Freeform 394">
            <a:extLst>
              <a:ext uri="{FF2B5EF4-FFF2-40B4-BE49-F238E27FC236}">
                <a16:creationId xmlns:a16="http://schemas.microsoft.com/office/drawing/2014/main" id="{8CC60560-47CC-4400-ADB7-C63AB822447A}"/>
              </a:ext>
            </a:extLst>
          </p:cNvPr>
          <p:cNvSpPr>
            <a:spLocks noEditPoints="1"/>
          </p:cNvSpPr>
          <p:nvPr/>
        </p:nvSpPr>
        <p:spPr bwMode="auto">
          <a:xfrm>
            <a:off x="4712778" y="1361980"/>
            <a:ext cx="1343393" cy="1054100"/>
          </a:xfrm>
          <a:custGeom>
            <a:avLst/>
            <a:gdLst>
              <a:gd name="T0" fmla="*/ 39 w 183"/>
              <a:gd name="T1" fmla="*/ 1 h 159"/>
              <a:gd name="T2" fmla="*/ 57 w 183"/>
              <a:gd name="T3" fmla="*/ 16 h 159"/>
              <a:gd name="T4" fmla="*/ 22 w 183"/>
              <a:gd name="T5" fmla="*/ 16 h 159"/>
              <a:gd name="T6" fmla="*/ 39 w 183"/>
              <a:gd name="T7" fmla="*/ 1 h 159"/>
              <a:gd name="T8" fmla="*/ 106 w 183"/>
              <a:gd name="T9" fmla="*/ 32 h 159"/>
              <a:gd name="T10" fmla="*/ 147 w 183"/>
              <a:gd name="T11" fmla="*/ 49 h 159"/>
              <a:gd name="T12" fmla="*/ 163 w 183"/>
              <a:gd name="T13" fmla="*/ 90 h 159"/>
              <a:gd name="T14" fmla="*/ 147 w 183"/>
              <a:gd name="T15" fmla="*/ 130 h 159"/>
              <a:gd name="T16" fmla="*/ 106 w 183"/>
              <a:gd name="T17" fmla="*/ 147 h 159"/>
              <a:gd name="T18" fmla="*/ 66 w 183"/>
              <a:gd name="T19" fmla="*/ 130 h 159"/>
              <a:gd name="T20" fmla="*/ 49 w 183"/>
              <a:gd name="T21" fmla="*/ 90 h 159"/>
              <a:gd name="T22" fmla="*/ 66 w 183"/>
              <a:gd name="T23" fmla="*/ 49 h 159"/>
              <a:gd name="T24" fmla="*/ 106 w 183"/>
              <a:gd name="T25" fmla="*/ 32 h 159"/>
              <a:gd name="T26" fmla="*/ 99 w 183"/>
              <a:gd name="T27" fmla="*/ 62 h 159"/>
              <a:gd name="T28" fmla="*/ 76 w 183"/>
              <a:gd name="T29" fmla="*/ 71 h 159"/>
              <a:gd name="T30" fmla="*/ 79 w 183"/>
              <a:gd name="T31" fmla="*/ 96 h 159"/>
              <a:gd name="T32" fmla="*/ 95 w 183"/>
              <a:gd name="T33" fmla="*/ 82 h 159"/>
              <a:gd name="T34" fmla="*/ 99 w 183"/>
              <a:gd name="T35" fmla="*/ 62 h 159"/>
              <a:gd name="T36" fmla="*/ 134 w 183"/>
              <a:gd name="T37" fmla="*/ 62 h 159"/>
              <a:gd name="T38" fmla="*/ 106 w 183"/>
              <a:gd name="T39" fmla="*/ 50 h 159"/>
              <a:gd name="T40" fmla="*/ 79 w 183"/>
              <a:gd name="T41" fmla="*/ 62 h 159"/>
              <a:gd name="T42" fmla="*/ 67 w 183"/>
              <a:gd name="T43" fmla="*/ 90 h 159"/>
              <a:gd name="T44" fmla="*/ 79 w 183"/>
              <a:gd name="T45" fmla="*/ 117 h 159"/>
              <a:gd name="T46" fmla="*/ 106 w 183"/>
              <a:gd name="T47" fmla="*/ 129 h 159"/>
              <a:gd name="T48" fmla="*/ 134 w 183"/>
              <a:gd name="T49" fmla="*/ 117 h 159"/>
              <a:gd name="T50" fmla="*/ 145 w 183"/>
              <a:gd name="T51" fmla="*/ 90 h 159"/>
              <a:gd name="T52" fmla="*/ 134 w 183"/>
              <a:gd name="T53" fmla="*/ 62 h 159"/>
              <a:gd name="T54" fmla="*/ 77 w 183"/>
              <a:gd name="T55" fmla="*/ 0 h 159"/>
              <a:gd name="T56" fmla="*/ 64 w 183"/>
              <a:gd name="T57" fmla="*/ 24 h 159"/>
              <a:gd name="T58" fmla="*/ 21 w 183"/>
              <a:gd name="T59" fmla="*/ 24 h 159"/>
              <a:gd name="T60" fmla="*/ 0 w 183"/>
              <a:gd name="T61" fmla="*/ 45 h 159"/>
              <a:gd name="T62" fmla="*/ 0 w 183"/>
              <a:gd name="T63" fmla="*/ 137 h 159"/>
              <a:gd name="T64" fmla="*/ 21 w 183"/>
              <a:gd name="T65" fmla="*/ 159 h 159"/>
              <a:gd name="T66" fmla="*/ 161 w 183"/>
              <a:gd name="T67" fmla="*/ 159 h 159"/>
              <a:gd name="T68" fmla="*/ 183 w 183"/>
              <a:gd name="T69" fmla="*/ 137 h 159"/>
              <a:gd name="T70" fmla="*/ 183 w 183"/>
              <a:gd name="T71" fmla="*/ 45 h 159"/>
              <a:gd name="T72" fmla="*/ 161 w 183"/>
              <a:gd name="T73" fmla="*/ 24 h 159"/>
              <a:gd name="T74" fmla="*/ 154 w 183"/>
              <a:gd name="T75" fmla="*/ 24 h 159"/>
              <a:gd name="T76" fmla="*/ 140 w 183"/>
              <a:gd name="T77" fmla="*/ 0 h 159"/>
              <a:gd name="T78" fmla="*/ 77 w 183"/>
              <a:gd name="T79" fmla="*/ 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3" h="159">
                <a:moveTo>
                  <a:pt x="39" y="1"/>
                </a:moveTo>
                <a:cubicBezTo>
                  <a:pt x="48" y="1"/>
                  <a:pt x="55" y="8"/>
                  <a:pt x="57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8"/>
                  <a:pt x="30" y="1"/>
                  <a:pt x="39" y="1"/>
                </a:cubicBezTo>
                <a:close/>
                <a:moveTo>
                  <a:pt x="106" y="32"/>
                </a:moveTo>
                <a:cubicBezTo>
                  <a:pt x="122" y="32"/>
                  <a:pt x="136" y="39"/>
                  <a:pt x="147" y="49"/>
                </a:cubicBezTo>
                <a:cubicBezTo>
                  <a:pt x="157" y="59"/>
                  <a:pt x="163" y="74"/>
                  <a:pt x="163" y="90"/>
                </a:cubicBezTo>
                <a:cubicBezTo>
                  <a:pt x="163" y="105"/>
                  <a:pt x="157" y="120"/>
                  <a:pt x="147" y="130"/>
                </a:cubicBezTo>
                <a:cubicBezTo>
                  <a:pt x="136" y="140"/>
                  <a:pt x="122" y="147"/>
                  <a:pt x="106" y="147"/>
                </a:cubicBezTo>
                <a:cubicBezTo>
                  <a:pt x="90" y="147"/>
                  <a:pt x="76" y="140"/>
                  <a:pt x="66" y="130"/>
                </a:cubicBezTo>
                <a:cubicBezTo>
                  <a:pt x="55" y="120"/>
                  <a:pt x="49" y="105"/>
                  <a:pt x="49" y="90"/>
                </a:cubicBezTo>
                <a:cubicBezTo>
                  <a:pt x="49" y="74"/>
                  <a:pt x="55" y="59"/>
                  <a:pt x="66" y="49"/>
                </a:cubicBezTo>
                <a:cubicBezTo>
                  <a:pt x="76" y="39"/>
                  <a:pt x="90" y="32"/>
                  <a:pt x="106" y="32"/>
                </a:cubicBezTo>
                <a:close/>
                <a:moveTo>
                  <a:pt x="99" y="62"/>
                </a:moveTo>
                <a:cubicBezTo>
                  <a:pt x="92" y="57"/>
                  <a:pt x="81" y="62"/>
                  <a:pt x="76" y="71"/>
                </a:cubicBezTo>
                <a:cubicBezTo>
                  <a:pt x="70" y="81"/>
                  <a:pt x="72" y="92"/>
                  <a:pt x="79" y="96"/>
                </a:cubicBezTo>
                <a:cubicBezTo>
                  <a:pt x="86" y="100"/>
                  <a:pt x="90" y="92"/>
                  <a:pt x="95" y="82"/>
                </a:cubicBezTo>
                <a:cubicBezTo>
                  <a:pt x="101" y="73"/>
                  <a:pt x="106" y="66"/>
                  <a:pt x="99" y="62"/>
                </a:cubicBezTo>
                <a:close/>
                <a:moveTo>
                  <a:pt x="134" y="62"/>
                </a:moveTo>
                <a:cubicBezTo>
                  <a:pt x="127" y="55"/>
                  <a:pt x="117" y="50"/>
                  <a:pt x="106" y="50"/>
                </a:cubicBezTo>
                <a:cubicBezTo>
                  <a:pt x="95" y="50"/>
                  <a:pt x="86" y="55"/>
                  <a:pt x="79" y="62"/>
                </a:cubicBezTo>
                <a:cubicBezTo>
                  <a:pt x="72" y="69"/>
                  <a:pt x="67" y="79"/>
                  <a:pt x="67" y="90"/>
                </a:cubicBezTo>
                <a:cubicBezTo>
                  <a:pt x="67" y="100"/>
                  <a:pt x="72" y="110"/>
                  <a:pt x="79" y="117"/>
                </a:cubicBezTo>
                <a:cubicBezTo>
                  <a:pt x="86" y="124"/>
                  <a:pt x="95" y="129"/>
                  <a:pt x="106" y="129"/>
                </a:cubicBezTo>
                <a:cubicBezTo>
                  <a:pt x="117" y="129"/>
                  <a:pt x="127" y="124"/>
                  <a:pt x="134" y="117"/>
                </a:cubicBezTo>
                <a:cubicBezTo>
                  <a:pt x="141" y="110"/>
                  <a:pt x="145" y="100"/>
                  <a:pt x="145" y="90"/>
                </a:cubicBezTo>
                <a:cubicBezTo>
                  <a:pt x="145" y="79"/>
                  <a:pt x="141" y="69"/>
                  <a:pt x="134" y="62"/>
                </a:cubicBezTo>
                <a:close/>
                <a:moveTo>
                  <a:pt x="77" y="0"/>
                </a:moveTo>
                <a:cubicBezTo>
                  <a:pt x="64" y="24"/>
                  <a:pt x="64" y="24"/>
                  <a:pt x="64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9" y="24"/>
                  <a:pt x="0" y="34"/>
                  <a:pt x="0" y="45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9"/>
                  <a:pt x="9" y="159"/>
                  <a:pt x="21" y="159"/>
                </a:cubicBezTo>
                <a:cubicBezTo>
                  <a:pt x="161" y="159"/>
                  <a:pt x="161" y="159"/>
                  <a:pt x="161" y="159"/>
                </a:cubicBezTo>
                <a:cubicBezTo>
                  <a:pt x="173" y="159"/>
                  <a:pt x="183" y="149"/>
                  <a:pt x="183" y="137"/>
                </a:cubicBezTo>
                <a:cubicBezTo>
                  <a:pt x="183" y="45"/>
                  <a:pt x="183" y="45"/>
                  <a:pt x="183" y="45"/>
                </a:cubicBezTo>
                <a:cubicBezTo>
                  <a:pt x="183" y="34"/>
                  <a:pt x="173" y="24"/>
                  <a:pt x="161" y="24"/>
                </a:cubicBezTo>
                <a:cubicBezTo>
                  <a:pt x="154" y="24"/>
                  <a:pt x="154" y="24"/>
                  <a:pt x="154" y="24"/>
                </a:cubicBezTo>
                <a:cubicBezTo>
                  <a:pt x="140" y="0"/>
                  <a:pt x="140" y="0"/>
                  <a:pt x="140" y="0"/>
                </a:cubicBezTo>
                <a:lnTo>
                  <a:pt x="77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1"/>
            </a:solidFill>
          </a:ln>
          <a:extLst/>
        </p:spPr>
        <p:txBody>
          <a:bodyPr lIns="80283" tIns="40141" rIns="80283" bIns="40141"/>
          <a:lstStyle/>
          <a:p>
            <a:pPr>
              <a:defRPr/>
            </a:pPr>
            <a:endParaRPr lang="zh-CN" altLang="en-US" sz="16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4" name="Freeform 32">
            <a:extLst>
              <a:ext uri="{FF2B5EF4-FFF2-40B4-BE49-F238E27FC236}">
                <a16:creationId xmlns:a16="http://schemas.microsoft.com/office/drawing/2014/main" id="{59BAED4F-7096-4052-88D5-CC740FD01395}"/>
              </a:ext>
            </a:extLst>
          </p:cNvPr>
          <p:cNvSpPr>
            <a:spLocks noEditPoints="1"/>
          </p:cNvSpPr>
          <p:nvPr/>
        </p:nvSpPr>
        <p:spPr bwMode="auto">
          <a:xfrm>
            <a:off x="4712778" y="4156216"/>
            <a:ext cx="1342800" cy="1054800"/>
          </a:xfrm>
          <a:custGeom>
            <a:avLst/>
            <a:gdLst>
              <a:gd name="T0" fmla="*/ 38 w 77"/>
              <a:gd name="T1" fmla="*/ 18 h 72"/>
              <a:gd name="T2" fmla="*/ 39 w 77"/>
              <a:gd name="T3" fmla="*/ 41 h 72"/>
              <a:gd name="T4" fmla="*/ 41 w 77"/>
              <a:gd name="T5" fmla="*/ 13 h 72"/>
              <a:gd name="T6" fmla="*/ 38 w 77"/>
              <a:gd name="T7" fmla="*/ 12 h 72"/>
              <a:gd name="T8" fmla="*/ 32 w 77"/>
              <a:gd name="T9" fmla="*/ 22 h 72"/>
              <a:gd name="T10" fmla="*/ 74 w 77"/>
              <a:gd name="T11" fmla="*/ 9 h 72"/>
              <a:gd name="T12" fmla="*/ 66 w 77"/>
              <a:gd name="T13" fmla="*/ 9 h 72"/>
              <a:gd name="T14" fmla="*/ 63 w 77"/>
              <a:gd name="T15" fmla="*/ 0 h 72"/>
              <a:gd name="T16" fmla="*/ 11 w 77"/>
              <a:gd name="T17" fmla="*/ 3 h 72"/>
              <a:gd name="T18" fmla="*/ 3 w 77"/>
              <a:gd name="T19" fmla="*/ 9 h 72"/>
              <a:gd name="T20" fmla="*/ 0 w 77"/>
              <a:gd name="T21" fmla="*/ 29 h 72"/>
              <a:gd name="T22" fmla="*/ 5 w 77"/>
              <a:gd name="T23" fmla="*/ 41 h 72"/>
              <a:gd name="T24" fmla="*/ 36 w 77"/>
              <a:gd name="T25" fmla="*/ 59 h 72"/>
              <a:gd name="T26" fmla="*/ 23 w 77"/>
              <a:gd name="T27" fmla="*/ 66 h 72"/>
              <a:gd name="T28" fmla="*/ 23 w 77"/>
              <a:gd name="T29" fmla="*/ 72 h 72"/>
              <a:gd name="T30" fmla="*/ 57 w 77"/>
              <a:gd name="T31" fmla="*/ 69 h 72"/>
              <a:gd name="T32" fmla="*/ 41 w 77"/>
              <a:gd name="T33" fmla="*/ 66 h 72"/>
              <a:gd name="T34" fmla="*/ 62 w 77"/>
              <a:gd name="T35" fmla="*/ 46 h 72"/>
              <a:gd name="T36" fmla="*/ 72 w 77"/>
              <a:gd name="T37" fmla="*/ 41 h 72"/>
              <a:gd name="T38" fmla="*/ 77 w 77"/>
              <a:gd name="T39" fmla="*/ 12 h 72"/>
              <a:gd name="T40" fmla="*/ 9 w 77"/>
              <a:gd name="T41" fmla="*/ 37 h 72"/>
              <a:gd name="T42" fmla="*/ 9 w 77"/>
              <a:gd name="T43" fmla="*/ 37 h 72"/>
              <a:gd name="T44" fmla="*/ 6 w 77"/>
              <a:gd name="T45" fmla="*/ 15 h 72"/>
              <a:gd name="T46" fmla="*/ 11 w 77"/>
              <a:gd name="T47" fmla="*/ 32 h 72"/>
              <a:gd name="T48" fmla="*/ 9 w 77"/>
              <a:gd name="T49" fmla="*/ 37 h 72"/>
              <a:gd name="T50" fmla="*/ 60 w 77"/>
              <a:gd name="T51" fmla="*/ 31 h 72"/>
              <a:gd name="T52" fmla="*/ 58 w 77"/>
              <a:gd name="T53" fmla="*/ 41 h 72"/>
              <a:gd name="T54" fmla="*/ 38 w 77"/>
              <a:gd name="T55" fmla="*/ 53 h 72"/>
              <a:gd name="T56" fmla="*/ 19 w 77"/>
              <a:gd name="T57" fmla="*/ 41 h 72"/>
              <a:gd name="T58" fmla="*/ 17 w 77"/>
              <a:gd name="T59" fmla="*/ 6 h 72"/>
              <a:gd name="T60" fmla="*/ 60 w 77"/>
              <a:gd name="T61" fmla="*/ 31 h 72"/>
              <a:gd name="T62" fmla="*/ 71 w 77"/>
              <a:gd name="T63" fmla="*/ 29 h 72"/>
              <a:gd name="T64" fmla="*/ 68 w 77"/>
              <a:gd name="T65" fmla="*/ 37 h 72"/>
              <a:gd name="T66" fmla="*/ 66 w 77"/>
              <a:gd name="T67" fmla="*/ 32 h 72"/>
              <a:gd name="T68" fmla="*/ 66 w 77"/>
              <a:gd name="T69" fmla="*/ 31 h 72"/>
              <a:gd name="T70" fmla="*/ 71 w 77"/>
              <a:gd name="T71" fmla="*/ 15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7" h="72">
                <a:moveTo>
                  <a:pt x="35" y="22"/>
                </a:moveTo>
                <a:cubicBezTo>
                  <a:pt x="38" y="18"/>
                  <a:pt x="38" y="18"/>
                  <a:pt x="38" y="18"/>
                </a:cubicBezTo>
                <a:cubicBezTo>
                  <a:pt x="38" y="40"/>
                  <a:pt x="38" y="40"/>
                  <a:pt x="38" y="40"/>
                </a:cubicBezTo>
                <a:cubicBezTo>
                  <a:pt x="38" y="41"/>
                  <a:pt x="38" y="41"/>
                  <a:pt x="39" y="41"/>
                </a:cubicBezTo>
                <a:cubicBezTo>
                  <a:pt x="40" y="41"/>
                  <a:pt x="41" y="41"/>
                  <a:pt x="41" y="40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2"/>
                  <a:pt x="40" y="11"/>
                  <a:pt x="39" y="11"/>
                </a:cubicBezTo>
                <a:cubicBezTo>
                  <a:pt x="39" y="11"/>
                  <a:pt x="38" y="12"/>
                  <a:pt x="38" y="12"/>
                </a:cubicBezTo>
                <a:cubicBezTo>
                  <a:pt x="32" y="19"/>
                  <a:pt x="32" y="19"/>
                  <a:pt x="32" y="19"/>
                </a:cubicBezTo>
                <a:cubicBezTo>
                  <a:pt x="32" y="20"/>
                  <a:pt x="32" y="21"/>
                  <a:pt x="32" y="22"/>
                </a:cubicBezTo>
                <a:cubicBezTo>
                  <a:pt x="33" y="23"/>
                  <a:pt x="34" y="22"/>
                  <a:pt x="35" y="22"/>
                </a:cubicBezTo>
                <a:close/>
                <a:moveTo>
                  <a:pt x="74" y="9"/>
                </a:moveTo>
                <a:cubicBezTo>
                  <a:pt x="74" y="9"/>
                  <a:pt x="74" y="9"/>
                  <a:pt x="74" y="9"/>
                </a:cubicBezTo>
                <a:cubicBezTo>
                  <a:pt x="66" y="9"/>
                  <a:pt x="66" y="9"/>
                  <a:pt x="66" y="9"/>
                </a:cubicBezTo>
                <a:cubicBezTo>
                  <a:pt x="66" y="3"/>
                  <a:pt x="66" y="3"/>
                  <a:pt x="66" y="3"/>
                </a:cubicBezTo>
                <a:cubicBezTo>
                  <a:pt x="66" y="1"/>
                  <a:pt x="65" y="0"/>
                  <a:pt x="63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2" y="0"/>
                  <a:pt x="11" y="1"/>
                  <a:pt x="11" y="3"/>
                </a:cubicBezTo>
                <a:cubicBezTo>
                  <a:pt x="11" y="9"/>
                  <a:pt x="11" y="9"/>
                  <a:pt x="11" y="9"/>
                </a:cubicBezTo>
                <a:cubicBezTo>
                  <a:pt x="3" y="9"/>
                  <a:pt x="3" y="9"/>
                  <a:pt x="3" y="9"/>
                </a:cubicBezTo>
                <a:cubicBezTo>
                  <a:pt x="1" y="9"/>
                  <a:pt x="0" y="11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33"/>
                  <a:pt x="2" y="38"/>
                  <a:pt x="5" y="41"/>
                </a:cubicBezTo>
                <a:cubicBezTo>
                  <a:pt x="5" y="41"/>
                  <a:pt x="5" y="41"/>
                  <a:pt x="5" y="41"/>
                </a:cubicBezTo>
                <a:cubicBezTo>
                  <a:pt x="8" y="44"/>
                  <a:pt x="11" y="46"/>
                  <a:pt x="15" y="46"/>
                </a:cubicBezTo>
                <a:cubicBezTo>
                  <a:pt x="20" y="53"/>
                  <a:pt x="27" y="58"/>
                  <a:pt x="36" y="59"/>
                </a:cubicBezTo>
                <a:cubicBezTo>
                  <a:pt x="36" y="66"/>
                  <a:pt x="36" y="66"/>
                  <a:pt x="36" y="66"/>
                </a:cubicBezTo>
                <a:cubicBezTo>
                  <a:pt x="23" y="66"/>
                  <a:pt x="23" y="66"/>
                  <a:pt x="23" y="66"/>
                </a:cubicBezTo>
                <a:cubicBezTo>
                  <a:pt x="21" y="66"/>
                  <a:pt x="20" y="67"/>
                  <a:pt x="20" y="69"/>
                </a:cubicBezTo>
                <a:cubicBezTo>
                  <a:pt x="20" y="71"/>
                  <a:pt x="21" y="72"/>
                  <a:pt x="23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6" y="72"/>
                  <a:pt x="57" y="71"/>
                  <a:pt x="57" y="69"/>
                </a:cubicBezTo>
                <a:cubicBezTo>
                  <a:pt x="57" y="67"/>
                  <a:pt x="56" y="66"/>
                  <a:pt x="54" y="66"/>
                </a:cubicBezTo>
                <a:cubicBezTo>
                  <a:pt x="41" y="66"/>
                  <a:pt x="41" y="66"/>
                  <a:pt x="41" y="66"/>
                </a:cubicBezTo>
                <a:cubicBezTo>
                  <a:pt x="41" y="59"/>
                  <a:pt x="41" y="59"/>
                  <a:pt x="41" y="59"/>
                </a:cubicBezTo>
                <a:cubicBezTo>
                  <a:pt x="50" y="58"/>
                  <a:pt x="57" y="53"/>
                  <a:pt x="62" y="46"/>
                </a:cubicBezTo>
                <a:cubicBezTo>
                  <a:pt x="66" y="46"/>
                  <a:pt x="69" y="44"/>
                  <a:pt x="72" y="41"/>
                </a:cubicBezTo>
                <a:cubicBezTo>
                  <a:pt x="72" y="41"/>
                  <a:pt x="72" y="41"/>
                  <a:pt x="72" y="41"/>
                </a:cubicBezTo>
                <a:cubicBezTo>
                  <a:pt x="75" y="38"/>
                  <a:pt x="77" y="33"/>
                  <a:pt x="77" y="29"/>
                </a:cubicBezTo>
                <a:cubicBezTo>
                  <a:pt x="77" y="12"/>
                  <a:pt x="77" y="12"/>
                  <a:pt x="77" y="12"/>
                </a:cubicBezTo>
                <a:cubicBezTo>
                  <a:pt x="77" y="11"/>
                  <a:pt x="76" y="9"/>
                  <a:pt x="74" y="9"/>
                </a:cubicBezTo>
                <a:close/>
                <a:moveTo>
                  <a:pt x="9" y="37"/>
                </a:move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7" y="35"/>
                  <a:pt x="6" y="32"/>
                  <a:pt x="6" y="29"/>
                </a:cubicBezTo>
                <a:cubicBezTo>
                  <a:pt x="6" y="15"/>
                  <a:pt x="6" y="15"/>
                  <a:pt x="6" y="15"/>
                </a:cubicBezTo>
                <a:cubicBezTo>
                  <a:pt x="11" y="15"/>
                  <a:pt x="11" y="15"/>
                  <a:pt x="11" y="15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34"/>
                  <a:pt x="11" y="36"/>
                  <a:pt x="12" y="39"/>
                </a:cubicBezTo>
                <a:cubicBezTo>
                  <a:pt x="11" y="38"/>
                  <a:pt x="10" y="38"/>
                  <a:pt x="9" y="37"/>
                </a:cubicBezTo>
                <a:close/>
                <a:moveTo>
                  <a:pt x="60" y="31"/>
                </a:moveTo>
                <a:cubicBezTo>
                  <a:pt x="60" y="31"/>
                  <a:pt x="60" y="31"/>
                  <a:pt x="60" y="31"/>
                </a:cubicBezTo>
                <a:cubicBezTo>
                  <a:pt x="60" y="32"/>
                  <a:pt x="60" y="32"/>
                  <a:pt x="60" y="32"/>
                </a:cubicBezTo>
                <a:cubicBezTo>
                  <a:pt x="60" y="35"/>
                  <a:pt x="59" y="38"/>
                  <a:pt x="58" y="41"/>
                </a:cubicBezTo>
                <a:cubicBezTo>
                  <a:pt x="58" y="41"/>
                  <a:pt x="58" y="41"/>
                  <a:pt x="58" y="41"/>
                </a:cubicBezTo>
                <a:cubicBezTo>
                  <a:pt x="54" y="48"/>
                  <a:pt x="47" y="53"/>
                  <a:pt x="38" y="53"/>
                </a:cubicBezTo>
                <a:cubicBezTo>
                  <a:pt x="30" y="53"/>
                  <a:pt x="23" y="48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8" y="38"/>
                  <a:pt x="17" y="35"/>
                  <a:pt x="17" y="31"/>
                </a:cubicBezTo>
                <a:cubicBezTo>
                  <a:pt x="17" y="6"/>
                  <a:pt x="17" y="6"/>
                  <a:pt x="17" y="6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31"/>
                  <a:pt x="60" y="31"/>
                  <a:pt x="60" y="31"/>
                </a:cubicBezTo>
                <a:close/>
                <a:moveTo>
                  <a:pt x="71" y="29"/>
                </a:moveTo>
                <a:cubicBezTo>
                  <a:pt x="71" y="29"/>
                  <a:pt x="71" y="29"/>
                  <a:pt x="71" y="29"/>
                </a:cubicBezTo>
                <a:cubicBezTo>
                  <a:pt x="71" y="32"/>
                  <a:pt x="70" y="35"/>
                  <a:pt x="68" y="37"/>
                </a:cubicBezTo>
                <a:cubicBezTo>
                  <a:pt x="68" y="37"/>
                  <a:pt x="68" y="37"/>
                  <a:pt x="68" y="37"/>
                </a:cubicBezTo>
                <a:cubicBezTo>
                  <a:pt x="67" y="38"/>
                  <a:pt x="66" y="38"/>
                  <a:pt x="65" y="39"/>
                </a:cubicBezTo>
                <a:cubicBezTo>
                  <a:pt x="66" y="36"/>
                  <a:pt x="66" y="34"/>
                  <a:pt x="66" y="32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15"/>
                  <a:pt x="66" y="15"/>
                  <a:pt x="66" y="15"/>
                </a:cubicBezTo>
                <a:cubicBezTo>
                  <a:pt x="71" y="15"/>
                  <a:pt x="71" y="15"/>
                  <a:pt x="71" y="15"/>
                </a:cubicBezTo>
                <a:cubicBezTo>
                  <a:pt x="71" y="29"/>
                  <a:pt x="71" y="29"/>
                  <a:pt x="71" y="2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zh-CN" altLang="en-US" sz="2400">
              <a:cs typeface="+mn-ea"/>
              <a:sym typeface="+mn-lt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4403C3DA-0042-43E8-B9A1-5CA7D9CE5C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918" y="179887"/>
            <a:ext cx="1002723" cy="970377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74393C4-6EEB-438A-8F0B-024EC224D216}"/>
              </a:ext>
            </a:extLst>
          </p:cNvPr>
          <p:cNvSpPr/>
          <p:nvPr/>
        </p:nvSpPr>
        <p:spPr>
          <a:xfrm>
            <a:off x="-281263" y="352903"/>
            <a:ext cx="4997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cs typeface="+mn-ea"/>
                <a:sym typeface="+mn-lt"/>
              </a:rPr>
              <a:t>製作動機</a:t>
            </a:r>
            <a:endParaRPr lang="zh-CN" altLang="en-US" sz="3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9" name="MH_SubTitle_1">
            <a:extLst>
              <a:ext uri="{FF2B5EF4-FFF2-40B4-BE49-F238E27FC236}">
                <a16:creationId xmlns:a16="http://schemas.microsoft.com/office/drawing/2014/main" id="{D660A7DF-26C9-40E9-8447-2AE0C494055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930827" y="5381139"/>
            <a:ext cx="284489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TW" altLang="en-US" sz="28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知識王遊戲</a:t>
            </a:r>
            <a:endParaRPr lang="zh-CN" altLang="en-US" sz="28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1725316-B896-4825-B2A3-3A9528EFED14}"/>
              </a:ext>
            </a:extLst>
          </p:cNvPr>
          <p:cNvSpPr/>
          <p:nvPr/>
        </p:nvSpPr>
        <p:spPr>
          <a:xfrm>
            <a:off x="7069806" y="4156216"/>
            <a:ext cx="3601436" cy="138945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A381429-A64A-498E-BC47-3C2BE564FD69}"/>
              </a:ext>
            </a:extLst>
          </p:cNvPr>
          <p:cNvSpPr/>
          <p:nvPr/>
        </p:nvSpPr>
        <p:spPr>
          <a:xfrm>
            <a:off x="7069806" y="1270428"/>
            <a:ext cx="3601436" cy="138945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4" name="十字形 3">
            <a:extLst>
              <a:ext uri="{FF2B5EF4-FFF2-40B4-BE49-F238E27FC236}">
                <a16:creationId xmlns:a16="http://schemas.microsoft.com/office/drawing/2014/main" id="{E3AE91D9-90FF-4881-B993-77110191B800}"/>
              </a:ext>
            </a:extLst>
          </p:cNvPr>
          <p:cNvSpPr/>
          <p:nvPr/>
        </p:nvSpPr>
        <p:spPr>
          <a:xfrm>
            <a:off x="5020963" y="3204525"/>
            <a:ext cx="726429" cy="726703"/>
          </a:xfrm>
          <a:prstGeom prst="plus">
            <a:avLst>
              <a:gd name="adj" fmla="val 44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394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"/>
                            </p:stCondLst>
                            <p:childTnLst>
                              <p:par>
                                <p:cTn id="75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15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3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" grpId="0"/>
      <p:bldP spid="19" grpId="0"/>
      <p:bldP spid="20" grpId="0"/>
      <p:bldP spid="18" grpId="0" animBg="1"/>
      <p:bldP spid="24" grpId="0" animBg="1"/>
      <p:bldP spid="24" grpId="1" animBg="1"/>
      <p:bldP spid="26" grpId="0"/>
      <p:bldP spid="29" grpId="0"/>
      <p:bldP spid="30" grpId="0" animBg="1"/>
      <p:bldP spid="31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90" y="-48895"/>
            <a:ext cx="12419965" cy="6955790"/>
          </a:xfrm>
          <a:prstGeom prst="rect">
            <a:avLst/>
          </a:prstGeom>
        </p:spPr>
      </p:pic>
      <p:pic>
        <p:nvPicPr>
          <p:cNvPr id="38" name="图片 37" descr="资源 37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45" y="2336800"/>
            <a:ext cx="2962275" cy="2686050"/>
          </a:xfrm>
          <a:prstGeom prst="rect">
            <a:avLst/>
          </a:prstGeom>
        </p:spPr>
      </p:pic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82945" y="3714750"/>
            <a:ext cx="49974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400" b="1" dirty="0">
                <a:cs typeface="+mn-ea"/>
                <a:sym typeface="+mn-lt"/>
              </a:rPr>
              <a:t>遊戲操作與展示</a:t>
            </a:r>
            <a:endParaRPr lang="en-US" altLang="zh-CN" sz="4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68942" y="1776641"/>
            <a:ext cx="342593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02</a:t>
            </a:r>
          </a:p>
        </p:txBody>
      </p:sp>
      <p:cxnSp>
        <p:nvCxnSpPr>
          <p:cNvPr id="5" name="PA_直接连接符 14"/>
          <p:cNvCxnSpPr/>
          <p:nvPr>
            <p:custDataLst>
              <p:tags r:id="rId1"/>
            </p:custDataLst>
          </p:nvPr>
        </p:nvCxnSpPr>
        <p:spPr>
          <a:xfrm>
            <a:off x="7006227" y="36725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2"/>
            </p:custDataLst>
          </p:nvPr>
        </p:nvCxnSpPr>
        <p:spPr>
          <a:xfrm>
            <a:off x="8433230" y="36765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3"/>
            </p:custDataLst>
          </p:nvPr>
        </p:nvSpPr>
        <p:spPr>
          <a:xfrm>
            <a:off x="8240709" y="36378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705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015E033-15C0-4302-9F8E-0562668AD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18" y="179887"/>
            <a:ext cx="1002723" cy="970377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48B5F4C-76F8-460C-BF08-0AD4DC9D078A}"/>
              </a:ext>
            </a:extLst>
          </p:cNvPr>
          <p:cNvSpPr/>
          <p:nvPr/>
        </p:nvSpPr>
        <p:spPr>
          <a:xfrm>
            <a:off x="-281263" y="352903"/>
            <a:ext cx="4997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cs typeface="+mn-ea"/>
                <a:sym typeface="+mn-lt"/>
              </a:rPr>
              <a:t>遊戲操作</a:t>
            </a:r>
            <a:endParaRPr lang="zh-CN" altLang="en-US" sz="3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9" name="MH_Text_3">
            <a:extLst>
              <a:ext uri="{FF2B5EF4-FFF2-40B4-BE49-F238E27FC236}">
                <a16:creationId xmlns:a16="http://schemas.microsoft.com/office/drawing/2014/main" id="{AEF63D3C-5EC6-4751-838B-453B8D0D69D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23384" y="1253936"/>
            <a:ext cx="4655506" cy="498625"/>
          </a:xfrm>
          <a:custGeom>
            <a:avLst/>
            <a:gdLst>
              <a:gd name="connsiteX0" fmla="*/ 0 w 2546477"/>
              <a:gd name="connsiteY0" fmla="*/ 0 h 504000"/>
              <a:gd name="connsiteX1" fmla="*/ 2294477 w 2546477"/>
              <a:gd name="connsiteY1" fmla="*/ 0 h 504000"/>
              <a:gd name="connsiteX2" fmla="*/ 2546477 w 2546477"/>
              <a:gd name="connsiteY2" fmla="*/ 252000 h 504000"/>
              <a:gd name="connsiteX3" fmla="*/ 2294477 w 2546477"/>
              <a:gd name="connsiteY3" fmla="*/ 504000 h 504000"/>
              <a:gd name="connsiteX4" fmla="*/ 0 w 2546477"/>
              <a:gd name="connsiteY4" fmla="*/ 504000 h 504000"/>
              <a:gd name="connsiteX5" fmla="*/ 252000 w 2546477"/>
              <a:gd name="connsiteY5" fmla="*/ 252000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6477" h="504000">
                <a:moveTo>
                  <a:pt x="0" y="0"/>
                </a:moveTo>
                <a:lnTo>
                  <a:pt x="2294477" y="0"/>
                </a:lnTo>
                <a:lnTo>
                  <a:pt x="2546477" y="252000"/>
                </a:lnTo>
                <a:lnTo>
                  <a:pt x="2294477" y="504000"/>
                </a:lnTo>
                <a:lnTo>
                  <a:pt x="0" y="504000"/>
                </a:lnTo>
                <a:lnTo>
                  <a:pt x="252000" y="25200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zh-TW" altLang="en-US" sz="2667" kern="0" dirty="0">
                <a:solidFill>
                  <a:srgbClr val="FFFFFF"/>
                </a:solidFill>
                <a:cs typeface="+mn-ea"/>
                <a:sym typeface="+mn-lt"/>
              </a:rPr>
              <a:t>題目</a:t>
            </a:r>
            <a:endParaRPr lang="zh-CN" altLang="en-US" sz="2133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0" name="MH_Text_1">
            <a:extLst>
              <a:ext uri="{FF2B5EF4-FFF2-40B4-BE49-F238E27FC236}">
                <a16:creationId xmlns:a16="http://schemas.microsoft.com/office/drawing/2014/main" id="{C4BAE1B1-2643-4FDB-8D6C-481880CE8EC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254721"/>
            <a:ext cx="4208106" cy="498625"/>
          </a:xfrm>
          <a:prstGeom prst="homePlat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zh-TW" altLang="en-US" sz="2667" kern="0" dirty="0">
                <a:solidFill>
                  <a:srgbClr val="FFFFFF"/>
                </a:solidFill>
                <a:cs typeface="+mn-ea"/>
                <a:sym typeface="+mn-lt"/>
              </a:rPr>
              <a:t>遊戲開始</a:t>
            </a:r>
            <a:endParaRPr lang="zh-CN" altLang="en-US" sz="2133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1" name="MH_Text_6">
            <a:extLst>
              <a:ext uri="{FF2B5EF4-FFF2-40B4-BE49-F238E27FC236}">
                <a16:creationId xmlns:a16="http://schemas.microsoft.com/office/drawing/2014/main" id="{D9F28F2E-6B57-4C2F-8D86-0168E4ED3D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931490" y="1254720"/>
            <a:ext cx="4260510" cy="497056"/>
          </a:xfrm>
          <a:custGeom>
            <a:avLst/>
            <a:gdLst>
              <a:gd name="connsiteX0" fmla="*/ 0 w 3265011"/>
              <a:gd name="connsiteY0" fmla="*/ 0 h 504000"/>
              <a:gd name="connsiteX1" fmla="*/ 3013011 w 3265011"/>
              <a:gd name="connsiteY1" fmla="*/ 0 h 504000"/>
              <a:gd name="connsiteX2" fmla="*/ 3265011 w 3265011"/>
              <a:gd name="connsiteY2" fmla="*/ 252000 h 504000"/>
              <a:gd name="connsiteX3" fmla="*/ 3013011 w 3265011"/>
              <a:gd name="connsiteY3" fmla="*/ 504000 h 504000"/>
              <a:gd name="connsiteX4" fmla="*/ 0 w 3265011"/>
              <a:gd name="connsiteY4" fmla="*/ 504000 h 504000"/>
              <a:gd name="connsiteX5" fmla="*/ 252000 w 3265011"/>
              <a:gd name="connsiteY5" fmla="*/ 252000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5011" h="504000">
                <a:moveTo>
                  <a:pt x="0" y="0"/>
                </a:moveTo>
                <a:lnTo>
                  <a:pt x="3013011" y="0"/>
                </a:lnTo>
                <a:lnTo>
                  <a:pt x="3265011" y="252000"/>
                </a:lnTo>
                <a:lnTo>
                  <a:pt x="3013011" y="504000"/>
                </a:lnTo>
                <a:lnTo>
                  <a:pt x="0" y="504000"/>
                </a:lnTo>
                <a:lnTo>
                  <a:pt x="252000" y="25200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zh-TW" altLang="en-US" sz="2667" kern="0" dirty="0">
                <a:solidFill>
                  <a:srgbClr val="FFFFFF"/>
                </a:solidFill>
                <a:cs typeface="+mn-ea"/>
                <a:sym typeface="+mn-lt"/>
              </a:rPr>
              <a:t>答題</a:t>
            </a:r>
            <a:endParaRPr lang="zh-CN" altLang="en-US" sz="2667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DEADA1A-2752-438A-9BB3-81151B338EFB}"/>
              </a:ext>
            </a:extLst>
          </p:cNvPr>
          <p:cNvSpPr/>
          <p:nvPr/>
        </p:nvSpPr>
        <p:spPr>
          <a:xfrm>
            <a:off x="0" y="1736473"/>
            <a:ext cx="3940682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準備好後任意按一個鍵</a:t>
            </a: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lvl="0" algn="ctr"/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即可進入遊戲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8AE7BA8-765F-48EC-89C6-AAAEBB3CFDC6}"/>
              </a:ext>
            </a:extLst>
          </p:cNvPr>
          <p:cNvSpPr/>
          <p:nvPr/>
        </p:nvSpPr>
        <p:spPr>
          <a:xfrm>
            <a:off x="3940682" y="1736472"/>
            <a:ext cx="3932155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出現題目視窗</a:t>
            </a: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準備好按任意鍵即可進入答題視窗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E950DB1-13C6-4F2F-A5B2-A31EC8D08E56}"/>
              </a:ext>
            </a:extLst>
          </p:cNvPr>
          <p:cNvSpPr/>
          <p:nvPr/>
        </p:nvSpPr>
        <p:spPr>
          <a:xfrm>
            <a:off x="7881363" y="1751777"/>
            <a:ext cx="4052489" cy="523220"/>
          </a:xfrm>
          <a:prstGeom prst="rect">
            <a:avLst/>
          </a:prstGeom>
          <a:ln>
            <a:solidFill>
              <a:srgbClr val="92CDCF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有四個選項，用食指末端觸碰選項框，即可答題</a:t>
            </a: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lvl="0" algn="ctr"/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若按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q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則結束答題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A2255010-F751-4CB1-A428-C150588904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53"/>
          <a:stretch/>
        </p:blipFill>
        <p:spPr>
          <a:xfrm>
            <a:off x="0" y="2591684"/>
            <a:ext cx="3960551" cy="391341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F434398-931C-44C7-B1E7-C84B6C8C5A29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201" r="163"/>
          <a:stretch/>
        </p:blipFill>
        <p:spPr>
          <a:xfrm>
            <a:off x="7973852" y="2591684"/>
            <a:ext cx="3960000" cy="39132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EAD7B41-3268-4F98-9242-A5783552334D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987201" y="2591684"/>
            <a:ext cx="3960000" cy="39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6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9" grpId="0" animBg="1"/>
      <p:bldP spid="50" grpId="0" animBg="1"/>
      <p:bldP spid="51" grpId="0" animBg="1"/>
      <p:bldP spid="56" grpId="0" animBg="1"/>
      <p:bldP spid="57" grpId="0" animBg="1"/>
      <p:bldP spid="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015E033-15C0-4302-9F8E-0562668AD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18" y="179887"/>
            <a:ext cx="1002723" cy="970377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48B5F4C-76F8-460C-BF08-0AD4DC9D078A}"/>
              </a:ext>
            </a:extLst>
          </p:cNvPr>
          <p:cNvSpPr/>
          <p:nvPr/>
        </p:nvSpPr>
        <p:spPr>
          <a:xfrm>
            <a:off x="-281263" y="352903"/>
            <a:ext cx="4997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cs typeface="+mn-ea"/>
                <a:sym typeface="+mn-lt"/>
              </a:rPr>
              <a:t>遊戲操作</a:t>
            </a:r>
            <a:endParaRPr lang="zh-CN" altLang="en-US" sz="3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9" name="MH_Text_3">
            <a:extLst>
              <a:ext uri="{FF2B5EF4-FFF2-40B4-BE49-F238E27FC236}">
                <a16:creationId xmlns:a16="http://schemas.microsoft.com/office/drawing/2014/main" id="{AEF63D3C-5EC6-4751-838B-453B8D0D69D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062325" y="3179687"/>
            <a:ext cx="1829750" cy="498625"/>
          </a:xfrm>
          <a:custGeom>
            <a:avLst/>
            <a:gdLst>
              <a:gd name="connsiteX0" fmla="*/ 0 w 2546477"/>
              <a:gd name="connsiteY0" fmla="*/ 0 h 504000"/>
              <a:gd name="connsiteX1" fmla="*/ 2294477 w 2546477"/>
              <a:gd name="connsiteY1" fmla="*/ 0 h 504000"/>
              <a:gd name="connsiteX2" fmla="*/ 2546477 w 2546477"/>
              <a:gd name="connsiteY2" fmla="*/ 252000 h 504000"/>
              <a:gd name="connsiteX3" fmla="*/ 2294477 w 2546477"/>
              <a:gd name="connsiteY3" fmla="*/ 504000 h 504000"/>
              <a:gd name="connsiteX4" fmla="*/ 0 w 2546477"/>
              <a:gd name="connsiteY4" fmla="*/ 504000 h 504000"/>
              <a:gd name="connsiteX5" fmla="*/ 252000 w 2546477"/>
              <a:gd name="connsiteY5" fmla="*/ 252000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6477" h="504000">
                <a:moveTo>
                  <a:pt x="0" y="0"/>
                </a:moveTo>
                <a:lnTo>
                  <a:pt x="2294477" y="0"/>
                </a:lnTo>
                <a:lnTo>
                  <a:pt x="2546477" y="252000"/>
                </a:lnTo>
                <a:lnTo>
                  <a:pt x="2294477" y="504000"/>
                </a:lnTo>
                <a:lnTo>
                  <a:pt x="0" y="504000"/>
                </a:lnTo>
                <a:lnTo>
                  <a:pt x="252000" y="25200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zh-TW" altLang="en-US" sz="2667" kern="0" dirty="0">
                <a:solidFill>
                  <a:srgbClr val="FFFFFF"/>
                </a:solidFill>
                <a:cs typeface="+mn-ea"/>
                <a:sym typeface="+mn-lt"/>
              </a:rPr>
              <a:t>下一題</a:t>
            </a:r>
            <a:endParaRPr lang="zh-CN" altLang="en-US" sz="2133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0" name="MH_Text_1">
            <a:extLst>
              <a:ext uri="{FF2B5EF4-FFF2-40B4-BE49-F238E27FC236}">
                <a16:creationId xmlns:a16="http://schemas.microsoft.com/office/drawing/2014/main" id="{C4BAE1B1-2643-4FDB-8D6C-481880CE8EC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0715790">
            <a:off x="39544" y="2399851"/>
            <a:ext cx="3076480" cy="498625"/>
          </a:xfrm>
          <a:prstGeom prst="homePlat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zh-TW" altLang="en-US" sz="2667" kern="0" dirty="0">
                <a:solidFill>
                  <a:srgbClr val="FFFFFF"/>
                </a:solidFill>
                <a:cs typeface="+mn-ea"/>
                <a:sym typeface="+mn-lt"/>
              </a:rPr>
              <a:t>答對</a:t>
            </a:r>
            <a:endParaRPr lang="zh-CN" altLang="en-US" sz="2667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DEADA1A-2752-438A-9BB3-81151B338EFB}"/>
              </a:ext>
            </a:extLst>
          </p:cNvPr>
          <p:cNvSpPr/>
          <p:nvPr/>
        </p:nvSpPr>
        <p:spPr>
          <a:xfrm rot="20715790">
            <a:off x="33278" y="1985315"/>
            <a:ext cx="2022866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答對題數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+1</a:t>
            </a:r>
          </a:p>
          <a:p>
            <a:pPr lvl="0" algn="ctr"/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總答題數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+1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0" name="MH_Text_1">
            <a:extLst>
              <a:ext uri="{FF2B5EF4-FFF2-40B4-BE49-F238E27FC236}">
                <a16:creationId xmlns:a16="http://schemas.microsoft.com/office/drawing/2014/main" id="{24662B83-0D3A-43F9-B41A-B9C1E7D9969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927511">
            <a:off x="16050" y="3688028"/>
            <a:ext cx="3117538" cy="498625"/>
          </a:xfrm>
          <a:prstGeom prst="homePlat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zh-TW" altLang="en-US" sz="2400" kern="0" dirty="0">
                <a:solidFill>
                  <a:srgbClr val="FFFFFF"/>
                </a:solidFill>
                <a:cs typeface="+mn-ea"/>
                <a:sym typeface="+mn-lt"/>
              </a:rPr>
              <a:t>答錯</a:t>
            </a:r>
            <a:endParaRPr lang="zh-CN" altLang="en-US" sz="2133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F5C146F-C316-4A24-8D34-C947351EAFB8}"/>
              </a:ext>
            </a:extLst>
          </p:cNvPr>
          <p:cNvSpPr/>
          <p:nvPr/>
        </p:nvSpPr>
        <p:spPr>
          <a:xfrm rot="927511">
            <a:off x="68939" y="4084939"/>
            <a:ext cx="1965966" cy="7386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出現正解</a:t>
            </a: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lvl="0" algn="ctr"/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答題數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+0</a:t>
            </a:r>
          </a:p>
          <a:p>
            <a:pPr lvl="0" algn="ctr"/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總答題數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+1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7C04A10-CE62-4AB0-B452-6A3299824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2074" y="1792326"/>
            <a:ext cx="3293939" cy="333171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AD90558-2692-4461-8D69-894D805979F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6825" y="3470150"/>
            <a:ext cx="3967200" cy="33912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B4D43B1-FFAF-4C24-B342-BABA857D179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080318" y="-15339"/>
            <a:ext cx="3967200" cy="33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6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9" grpId="0" animBg="1"/>
      <p:bldP spid="50" grpId="0" animBg="1"/>
      <p:bldP spid="56" grpId="0" animBg="1"/>
      <p:bldP spid="60" grpId="0" animBg="1"/>
      <p:bldP spid="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015E033-15C0-4302-9F8E-0562668AD8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918" y="179887"/>
            <a:ext cx="1002723" cy="970377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48B5F4C-76F8-460C-BF08-0AD4DC9D078A}"/>
              </a:ext>
            </a:extLst>
          </p:cNvPr>
          <p:cNvSpPr/>
          <p:nvPr/>
        </p:nvSpPr>
        <p:spPr>
          <a:xfrm>
            <a:off x="-281263" y="352903"/>
            <a:ext cx="4997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cs typeface="+mn-ea"/>
                <a:sym typeface="+mn-lt"/>
              </a:rPr>
              <a:t>遊戲操作</a:t>
            </a:r>
            <a:endParaRPr lang="zh-CN" altLang="en-US" sz="3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0" name="MH_Text_1">
            <a:extLst>
              <a:ext uri="{FF2B5EF4-FFF2-40B4-BE49-F238E27FC236}">
                <a16:creationId xmlns:a16="http://schemas.microsoft.com/office/drawing/2014/main" id="{C4BAE1B1-2643-4FDB-8D6C-481880CE8EC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0035697">
            <a:off x="4056285" y="2547278"/>
            <a:ext cx="3076480" cy="498625"/>
          </a:xfrm>
          <a:prstGeom prst="homePlat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zh-TW" altLang="en-US" sz="2667" kern="0" dirty="0">
                <a:solidFill>
                  <a:srgbClr val="FFFFFF"/>
                </a:solidFill>
                <a:cs typeface="+mn-ea"/>
                <a:sym typeface="+mn-lt"/>
              </a:rPr>
              <a:t>繼續答題</a:t>
            </a:r>
            <a:endParaRPr lang="zh-CN" altLang="en-US" sz="2667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DEADA1A-2752-438A-9BB3-81151B338EFB}"/>
              </a:ext>
            </a:extLst>
          </p:cNvPr>
          <p:cNvSpPr/>
          <p:nvPr/>
        </p:nvSpPr>
        <p:spPr>
          <a:xfrm rot="20035697">
            <a:off x="4111429" y="2449179"/>
            <a:ext cx="2022866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選了選項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0" name="MH_Text_1">
            <a:extLst>
              <a:ext uri="{FF2B5EF4-FFF2-40B4-BE49-F238E27FC236}">
                <a16:creationId xmlns:a16="http://schemas.microsoft.com/office/drawing/2014/main" id="{24662B83-0D3A-43F9-B41A-B9C1E7D9969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927511">
            <a:off x="4113299" y="4103041"/>
            <a:ext cx="3117538" cy="498625"/>
          </a:xfrm>
          <a:prstGeom prst="homePlat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zh-TW" altLang="en-US" sz="2400" kern="0" dirty="0">
                <a:solidFill>
                  <a:srgbClr val="FFFFFF"/>
                </a:solidFill>
                <a:cs typeface="+mn-ea"/>
                <a:sym typeface="+mn-lt"/>
              </a:rPr>
              <a:t>按</a:t>
            </a:r>
            <a:r>
              <a:rPr lang="en-US" altLang="zh-TW" sz="2400" kern="0" dirty="0">
                <a:solidFill>
                  <a:srgbClr val="FFFFFF"/>
                </a:solidFill>
                <a:cs typeface="+mn-ea"/>
                <a:sym typeface="+mn-lt"/>
              </a:rPr>
              <a:t>q</a:t>
            </a:r>
            <a:r>
              <a:rPr lang="zh-TW" altLang="en-US" sz="2400" kern="0" dirty="0">
                <a:solidFill>
                  <a:srgbClr val="FFFFFF"/>
                </a:solidFill>
                <a:cs typeface="+mn-ea"/>
                <a:sym typeface="+mn-lt"/>
              </a:rPr>
              <a:t>結束</a:t>
            </a:r>
            <a:endParaRPr lang="zh-CN" altLang="en-US" sz="2133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F5C146F-C316-4A24-8D34-C947351EAFB8}"/>
              </a:ext>
            </a:extLst>
          </p:cNvPr>
          <p:cNvSpPr/>
          <p:nvPr/>
        </p:nvSpPr>
        <p:spPr>
          <a:xfrm rot="927511">
            <a:off x="4234917" y="4495826"/>
            <a:ext cx="2206355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不選選項，直接按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q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353013C-B278-4AE0-8D2F-130DD799686B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l="201" r="163"/>
          <a:stretch/>
        </p:blipFill>
        <p:spPr>
          <a:xfrm>
            <a:off x="36896" y="1884060"/>
            <a:ext cx="3960000" cy="3913200"/>
          </a:xfrm>
          <a:prstGeom prst="rect">
            <a:avLst/>
          </a:prstGeom>
        </p:spPr>
      </p:pic>
      <p:sp>
        <p:nvSpPr>
          <p:cNvPr id="15" name="MH_Text_3">
            <a:extLst>
              <a:ext uri="{FF2B5EF4-FFF2-40B4-BE49-F238E27FC236}">
                <a16:creationId xmlns:a16="http://schemas.microsoft.com/office/drawing/2014/main" id="{6982E1EF-E007-44D3-941B-F58880E7BF1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113250" y="1634746"/>
            <a:ext cx="1829750" cy="498625"/>
          </a:xfrm>
          <a:custGeom>
            <a:avLst/>
            <a:gdLst>
              <a:gd name="connsiteX0" fmla="*/ 0 w 2546477"/>
              <a:gd name="connsiteY0" fmla="*/ 0 h 504000"/>
              <a:gd name="connsiteX1" fmla="*/ 2294477 w 2546477"/>
              <a:gd name="connsiteY1" fmla="*/ 0 h 504000"/>
              <a:gd name="connsiteX2" fmla="*/ 2546477 w 2546477"/>
              <a:gd name="connsiteY2" fmla="*/ 252000 h 504000"/>
              <a:gd name="connsiteX3" fmla="*/ 2294477 w 2546477"/>
              <a:gd name="connsiteY3" fmla="*/ 504000 h 504000"/>
              <a:gd name="connsiteX4" fmla="*/ 0 w 2546477"/>
              <a:gd name="connsiteY4" fmla="*/ 504000 h 504000"/>
              <a:gd name="connsiteX5" fmla="*/ 252000 w 2546477"/>
              <a:gd name="connsiteY5" fmla="*/ 252000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6477" h="504000">
                <a:moveTo>
                  <a:pt x="0" y="0"/>
                </a:moveTo>
                <a:lnTo>
                  <a:pt x="2294477" y="0"/>
                </a:lnTo>
                <a:lnTo>
                  <a:pt x="2546477" y="252000"/>
                </a:lnTo>
                <a:lnTo>
                  <a:pt x="2294477" y="504000"/>
                </a:lnTo>
                <a:lnTo>
                  <a:pt x="0" y="504000"/>
                </a:lnTo>
                <a:lnTo>
                  <a:pt x="252000" y="25200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zh-TW" altLang="en-US" sz="2133" kern="0" dirty="0">
                <a:solidFill>
                  <a:srgbClr val="FFFFFF"/>
                </a:solidFill>
                <a:cs typeface="+mn-ea"/>
                <a:sym typeface="+mn-lt"/>
              </a:rPr>
              <a:t>答對 </a:t>
            </a:r>
            <a:r>
              <a:rPr lang="en-US" altLang="zh-TW" sz="2133" kern="0" dirty="0">
                <a:solidFill>
                  <a:srgbClr val="FFFFFF"/>
                </a:solidFill>
                <a:cs typeface="+mn-ea"/>
                <a:sym typeface="+mn-lt"/>
              </a:rPr>
              <a:t>or </a:t>
            </a:r>
            <a:r>
              <a:rPr lang="zh-TW" altLang="en-US" sz="2133" kern="0" dirty="0">
                <a:solidFill>
                  <a:srgbClr val="FFFFFF"/>
                </a:solidFill>
                <a:cs typeface="+mn-ea"/>
                <a:sym typeface="+mn-lt"/>
              </a:rPr>
              <a:t>答錯</a:t>
            </a:r>
            <a:endParaRPr lang="zh-CN" altLang="en-US" sz="2133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" name="MH_Text_3">
            <a:extLst>
              <a:ext uri="{FF2B5EF4-FFF2-40B4-BE49-F238E27FC236}">
                <a16:creationId xmlns:a16="http://schemas.microsoft.com/office/drawing/2014/main" id="{C8252B00-6157-42E3-A1C2-59B7322FC8F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869962" y="1634746"/>
            <a:ext cx="1653702" cy="498625"/>
          </a:xfrm>
          <a:custGeom>
            <a:avLst/>
            <a:gdLst>
              <a:gd name="connsiteX0" fmla="*/ 0 w 2546477"/>
              <a:gd name="connsiteY0" fmla="*/ 0 h 504000"/>
              <a:gd name="connsiteX1" fmla="*/ 2294477 w 2546477"/>
              <a:gd name="connsiteY1" fmla="*/ 0 h 504000"/>
              <a:gd name="connsiteX2" fmla="*/ 2546477 w 2546477"/>
              <a:gd name="connsiteY2" fmla="*/ 252000 h 504000"/>
              <a:gd name="connsiteX3" fmla="*/ 2294477 w 2546477"/>
              <a:gd name="connsiteY3" fmla="*/ 504000 h 504000"/>
              <a:gd name="connsiteX4" fmla="*/ 0 w 2546477"/>
              <a:gd name="connsiteY4" fmla="*/ 504000 h 504000"/>
              <a:gd name="connsiteX5" fmla="*/ 252000 w 2546477"/>
              <a:gd name="connsiteY5" fmla="*/ 252000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6477" h="504000">
                <a:moveTo>
                  <a:pt x="0" y="0"/>
                </a:moveTo>
                <a:lnTo>
                  <a:pt x="2294477" y="0"/>
                </a:lnTo>
                <a:lnTo>
                  <a:pt x="2546477" y="252000"/>
                </a:lnTo>
                <a:lnTo>
                  <a:pt x="2294477" y="504000"/>
                </a:lnTo>
                <a:lnTo>
                  <a:pt x="0" y="504000"/>
                </a:lnTo>
                <a:lnTo>
                  <a:pt x="252000" y="252000"/>
                </a:lnTo>
                <a:close/>
              </a:path>
            </a:pathLst>
          </a:custGeom>
          <a:solidFill>
            <a:srgbClr val="92CDC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zh-TW" altLang="en-US" sz="2133" kern="0" dirty="0">
                <a:solidFill>
                  <a:srgbClr val="FFFFFF"/>
                </a:solidFill>
                <a:cs typeface="+mn-ea"/>
                <a:sym typeface="+mn-lt"/>
              </a:rPr>
              <a:t>下一題</a:t>
            </a:r>
            <a:endParaRPr lang="zh-CN" altLang="en-US" sz="2133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0" name="MH_Text_3">
            <a:extLst>
              <a:ext uri="{FF2B5EF4-FFF2-40B4-BE49-F238E27FC236}">
                <a16:creationId xmlns:a16="http://schemas.microsoft.com/office/drawing/2014/main" id="{9D0957E9-D1DD-4658-8AD4-B683F973696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424111" y="1634746"/>
            <a:ext cx="1653702" cy="498625"/>
          </a:xfrm>
          <a:custGeom>
            <a:avLst/>
            <a:gdLst>
              <a:gd name="connsiteX0" fmla="*/ 0 w 2546477"/>
              <a:gd name="connsiteY0" fmla="*/ 0 h 504000"/>
              <a:gd name="connsiteX1" fmla="*/ 2294477 w 2546477"/>
              <a:gd name="connsiteY1" fmla="*/ 0 h 504000"/>
              <a:gd name="connsiteX2" fmla="*/ 2546477 w 2546477"/>
              <a:gd name="connsiteY2" fmla="*/ 252000 h 504000"/>
              <a:gd name="connsiteX3" fmla="*/ 2294477 w 2546477"/>
              <a:gd name="connsiteY3" fmla="*/ 504000 h 504000"/>
              <a:gd name="connsiteX4" fmla="*/ 0 w 2546477"/>
              <a:gd name="connsiteY4" fmla="*/ 504000 h 504000"/>
              <a:gd name="connsiteX5" fmla="*/ 252000 w 2546477"/>
              <a:gd name="connsiteY5" fmla="*/ 252000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6477" h="504000">
                <a:moveTo>
                  <a:pt x="0" y="0"/>
                </a:moveTo>
                <a:lnTo>
                  <a:pt x="2294477" y="0"/>
                </a:lnTo>
                <a:lnTo>
                  <a:pt x="2546477" y="252000"/>
                </a:lnTo>
                <a:lnTo>
                  <a:pt x="2294477" y="504000"/>
                </a:lnTo>
                <a:lnTo>
                  <a:pt x="0" y="504000"/>
                </a:lnTo>
                <a:lnTo>
                  <a:pt x="252000" y="252000"/>
                </a:lnTo>
                <a:close/>
              </a:path>
            </a:pathLst>
          </a:custGeom>
          <a:solidFill>
            <a:srgbClr val="00A388"/>
          </a:solidFill>
          <a:ln w="12700" cap="flat" cmpd="sng" algn="ctr">
            <a:solidFill>
              <a:srgbClr val="00A388"/>
            </a:solidFill>
            <a:prstDash val="solid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zh-TW" altLang="en-US" sz="2133" kern="0" dirty="0">
                <a:solidFill>
                  <a:srgbClr val="FFFFFF"/>
                </a:solidFill>
                <a:cs typeface="+mn-ea"/>
                <a:sym typeface="+mn-lt"/>
              </a:rPr>
              <a:t>選項</a:t>
            </a:r>
            <a:endParaRPr lang="zh-CN" altLang="en-US" sz="2133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8" name="AutoShape 4">
            <a:extLst>
              <a:ext uri="{FF2B5EF4-FFF2-40B4-BE49-F238E27FC236}">
                <a16:creationId xmlns:a16="http://schemas.microsoft.com/office/drawing/2014/main" id="{88833C5B-0851-462C-A999-C9F6036C06D8}"/>
              </a:ext>
            </a:extLst>
          </p:cNvPr>
          <p:cNvSpPr>
            <a:spLocks/>
          </p:cNvSpPr>
          <p:nvPr/>
        </p:nvSpPr>
        <p:spPr bwMode="auto">
          <a:xfrm rot="16200000">
            <a:off x="9234592" y="-586995"/>
            <a:ext cx="551822" cy="3601168"/>
          </a:xfrm>
          <a:custGeom>
            <a:avLst/>
            <a:gdLst>
              <a:gd name="T0" fmla="*/ 0 w 21600"/>
              <a:gd name="T1" fmla="*/ 681 h 21600"/>
              <a:gd name="T2" fmla="*/ 177 w 21600"/>
              <a:gd name="T3" fmla="*/ 34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11925" y="21600"/>
                  <a:pt x="21600" y="16767"/>
                  <a:pt x="21600" y="10804"/>
                </a:cubicBezTo>
                <a:cubicBezTo>
                  <a:pt x="21600" y="4840"/>
                  <a:pt x="11925" y="0"/>
                  <a:pt x="0" y="0"/>
                </a:cubicBezTo>
              </a:path>
            </a:pathLst>
          </a:custGeom>
          <a:noFill/>
          <a:ln w="19050" cap="flat">
            <a:solidFill>
              <a:srgbClr val="546E7A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 sz="2400" dirty="0">
              <a:gradFill>
                <a:gsLst>
                  <a:gs pos="0">
                    <a:srgbClr val="3F5096"/>
                  </a:gs>
                  <a:gs pos="100000">
                    <a:srgbClr val="3F5096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FFC0C29D-2A8C-42DB-A3DC-E6AC64E01594}"/>
              </a:ext>
            </a:extLst>
          </p:cNvPr>
          <p:cNvCxnSpPr>
            <a:cxnSpLocks/>
          </p:cNvCxnSpPr>
          <p:nvPr/>
        </p:nvCxnSpPr>
        <p:spPr>
          <a:xfrm flipH="1" flipV="1">
            <a:off x="7564517" y="1330749"/>
            <a:ext cx="83434" cy="17891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C4BEF5C2-8E90-4EFB-B9A5-07B31C2D37AF}"/>
              </a:ext>
            </a:extLst>
          </p:cNvPr>
          <p:cNvCxnSpPr>
            <a:cxnSpLocks/>
          </p:cNvCxnSpPr>
          <p:nvPr/>
        </p:nvCxnSpPr>
        <p:spPr>
          <a:xfrm flipV="1">
            <a:off x="7647951" y="1470454"/>
            <a:ext cx="187443" cy="5540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MH_Text_1">
            <a:extLst>
              <a:ext uri="{FF2B5EF4-FFF2-40B4-BE49-F238E27FC236}">
                <a16:creationId xmlns:a16="http://schemas.microsoft.com/office/drawing/2014/main" id="{7CD89F73-A759-4D15-AA80-EBB32983AAB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176384" y="4584077"/>
            <a:ext cx="1015616" cy="498625"/>
          </a:xfrm>
          <a:prstGeom prst="homePlate">
            <a:avLst/>
          </a:prstGeom>
          <a:solidFill>
            <a:srgbClr val="D381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zh-TW" altLang="en-US" sz="2667" kern="0" dirty="0">
                <a:solidFill>
                  <a:srgbClr val="FFFFFF"/>
                </a:solidFill>
                <a:cs typeface="+mn-ea"/>
                <a:sym typeface="+mn-lt"/>
              </a:rPr>
              <a:t>結束</a:t>
            </a:r>
            <a:r>
              <a:rPr lang="en-US" altLang="zh-TW" sz="2667" kern="0" dirty="0">
                <a:solidFill>
                  <a:srgbClr val="FFFFFF"/>
                </a:solidFill>
                <a:cs typeface="+mn-ea"/>
                <a:sym typeface="+mn-lt"/>
              </a:rPr>
              <a:t>!</a:t>
            </a:r>
            <a:endParaRPr lang="zh-CN" altLang="en-US" sz="2667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3" name="AutoShape 4">
            <a:extLst>
              <a:ext uri="{FF2B5EF4-FFF2-40B4-BE49-F238E27FC236}">
                <a16:creationId xmlns:a16="http://schemas.microsoft.com/office/drawing/2014/main" id="{178540E3-D831-45E2-8260-6FBD2116C93A}"/>
              </a:ext>
            </a:extLst>
          </p:cNvPr>
          <p:cNvSpPr>
            <a:spLocks/>
          </p:cNvSpPr>
          <p:nvPr/>
        </p:nvSpPr>
        <p:spPr bwMode="auto">
          <a:xfrm rot="3951189">
            <a:off x="9678901" y="1429631"/>
            <a:ext cx="551822" cy="3286778"/>
          </a:xfrm>
          <a:custGeom>
            <a:avLst/>
            <a:gdLst>
              <a:gd name="T0" fmla="*/ 0 w 21600"/>
              <a:gd name="T1" fmla="*/ 681 h 21600"/>
              <a:gd name="T2" fmla="*/ 177 w 21600"/>
              <a:gd name="T3" fmla="*/ 34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11925" y="21600"/>
                  <a:pt x="21600" y="16767"/>
                  <a:pt x="21600" y="10804"/>
                </a:cubicBezTo>
                <a:cubicBezTo>
                  <a:pt x="21600" y="4840"/>
                  <a:pt x="11925" y="0"/>
                  <a:pt x="0" y="0"/>
                </a:cubicBezTo>
              </a:path>
            </a:pathLst>
          </a:custGeom>
          <a:noFill/>
          <a:ln w="19050" cap="flat">
            <a:solidFill>
              <a:srgbClr val="546E7A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 sz="2400" dirty="0">
              <a:gradFill>
                <a:gsLst>
                  <a:gs pos="0">
                    <a:srgbClr val="3F5096"/>
                  </a:gs>
                  <a:gs pos="100000">
                    <a:srgbClr val="3F5096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6EFA2E8-AC89-4150-8B49-16915D24874F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7216384" y="3307404"/>
            <a:ext cx="3960000" cy="3550596"/>
          </a:xfrm>
          <a:prstGeom prst="rect">
            <a:avLst/>
          </a:prstGeom>
        </p:spPr>
      </p:pic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359BF08F-F07E-4038-90B6-F43AAA4B1020}"/>
              </a:ext>
            </a:extLst>
          </p:cNvPr>
          <p:cNvCxnSpPr>
            <a:cxnSpLocks/>
          </p:cNvCxnSpPr>
          <p:nvPr/>
        </p:nvCxnSpPr>
        <p:spPr>
          <a:xfrm flipV="1">
            <a:off x="10217560" y="2950590"/>
            <a:ext cx="0" cy="30134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725CC384-A4E3-4EBB-89C9-B6BB45BC0634}"/>
              </a:ext>
            </a:extLst>
          </p:cNvPr>
          <p:cNvCxnSpPr>
            <a:cxnSpLocks/>
          </p:cNvCxnSpPr>
          <p:nvPr/>
        </p:nvCxnSpPr>
        <p:spPr>
          <a:xfrm flipV="1">
            <a:off x="10236668" y="3271897"/>
            <a:ext cx="286996" cy="492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12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0" grpId="0" animBg="1"/>
      <p:bldP spid="56" grpId="0" animBg="1"/>
      <p:bldP spid="60" grpId="0" animBg="1"/>
      <p:bldP spid="61" grpId="0" animBg="1"/>
      <p:bldP spid="15" grpId="0" animBg="1"/>
      <p:bldP spid="18" grpId="0" animBg="1"/>
      <p:bldP spid="20" grpId="0" animBg="1"/>
      <p:bldP spid="48" grpId="0" animBg="1"/>
      <p:bldP spid="59" grpId="0" animBg="1"/>
      <p:bldP spid="6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015E033-15C0-4302-9F8E-0562668AD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18" y="179887"/>
            <a:ext cx="1002723" cy="970377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48B5F4C-76F8-460C-BF08-0AD4DC9D078A}"/>
              </a:ext>
            </a:extLst>
          </p:cNvPr>
          <p:cNvSpPr/>
          <p:nvPr/>
        </p:nvSpPr>
        <p:spPr>
          <a:xfrm>
            <a:off x="-281263" y="352903"/>
            <a:ext cx="4997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cs typeface="+mn-ea"/>
                <a:sym typeface="+mn-lt"/>
              </a:rPr>
              <a:t>遊戲展示</a:t>
            </a:r>
            <a:endParaRPr lang="zh-CN" altLang="en-US" sz="3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20220607_122125">
            <a:hlinkClick r:id="" action="ppaction://media"/>
            <a:extLst>
              <a:ext uri="{FF2B5EF4-FFF2-40B4-BE49-F238E27FC236}">
                <a16:creationId xmlns:a16="http://schemas.microsoft.com/office/drawing/2014/main" id="{182E5269-F3BF-4967-AFC2-C04B32BCBBB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5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51214" y="116808"/>
            <a:ext cx="7952327" cy="662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1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手绘简约工作总结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3092733"/>
  <p:tag name="MH_LIBRARY" val="GRAPHIC"/>
  <p:tag name="MH_TYPE" val="Text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3092733"/>
  <p:tag name="MH_LIBRARY" val="GRAPHIC"/>
  <p:tag name="MH_TYPE" val="Text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3092733"/>
  <p:tag name="MH_LIBRARY" val="GRAPHIC"/>
  <p:tag name="MH_TYPE" val="Text"/>
  <p:tag name="MH_ORDER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3092733"/>
  <p:tag name="MH_LIBRARY" val="GRAPHIC"/>
  <p:tag name="MH_TYPE" val="Text"/>
  <p:tag name="MH_ORDER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3092733"/>
  <p:tag name="MH_LIBRARY" val="GRAPHIC"/>
  <p:tag name="MH_TYPE" val="Text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3092733"/>
  <p:tag name="MH_LIBRARY" val="GRAPHIC"/>
  <p:tag name="MH_TYPE" val="Text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3092733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3092733"/>
  <p:tag name="MH_LIBRARY" val="GRAPHIC"/>
  <p:tag name="MH_TYPE" val="Text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3092733"/>
  <p:tag name="MH_LIBRARY" val="GRAPHIC"/>
  <p:tag name="MH_TYPE" val="Text"/>
  <p:tag name="MH_ORDER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3092733"/>
  <p:tag name="MH_LIBRARY" val="GRAPHIC"/>
  <p:tag name="MH_TYPE" val="Text"/>
  <p:tag name="MH_ORDER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3092733"/>
  <p:tag name="MH_LIBRARY" val="GRAPHIC"/>
  <p:tag name="MH_TYPE" val="Text"/>
  <p:tag name="MH_ORDER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3092733"/>
  <p:tag name="MH_LIBRARY" val="GRAPHIC"/>
  <p:tag name="MH_TYPE" val="Text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SubTitle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SubTitle"/>
  <p:tag name="MH_ORDER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SubTitle"/>
  <p:tag name="MH_ORDER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YinZJG#"/>
  <p:tag name="MH_LAYOUT" val="TitleSubTitleText"/>
  <p:tag name="MH" val="20171106222338"/>
  <p:tag name="MH_LIBRARY" val="GRAPHIC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SubTitle"/>
  <p:tag name="MH_ORDE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SubTitle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Sub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338"/>
  <p:tag name="MH_LIBRARY" val="GRAPHIC"/>
  <p:tag name="MH_TYPE" val="SubTitle"/>
  <p:tag name="MH_ORDE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Other"/>
  <p:tag name="MH_ORDER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30075334"/>
  <p:tag name="MH_LIBRARY" val="GRAPHIC"/>
  <p:tag name="MH_TYPE" val="SubTitle"/>
  <p:tag name="MH_ORDER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338"/>
  <p:tag name="MH_LIBRARY" val="GRAPHIC"/>
  <p:tag name="MH_TYPE" val="Text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338"/>
  <p:tag name="MH_LIBRARY" val="GRAPHIC"/>
  <p:tag name="MH_TYPE" val="Text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338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88"/>
      </a:accent1>
      <a:accent2>
        <a:srgbClr val="D381A2"/>
      </a:accent2>
      <a:accent3>
        <a:srgbClr val="92CDCF"/>
      </a:accent3>
      <a:accent4>
        <a:srgbClr val="D582A3"/>
      </a:accent4>
      <a:accent5>
        <a:srgbClr val="B1C0C9"/>
      </a:accent5>
      <a:accent6>
        <a:srgbClr val="00A388"/>
      </a:accent6>
      <a:hlink>
        <a:srgbClr val="0563C1"/>
      </a:hlink>
      <a:folHlink>
        <a:srgbClr val="954F72"/>
      </a:folHlink>
    </a:clrScheme>
    <a:fontScheme name="jk2iywl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88"/>
      </a:accent1>
      <a:accent2>
        <a:srgbClr val="D381A2"/>
      </a:accent2>
      <a:accent3>
        <a:srgbClr val="92CDCF"/>
      </a:accent3>
      <a:accent4>
        <a:srgbClr val="D582A3"/>
      </a:accent4>
      <a:accent5>
        <a:srgbClr val="B1C0C9"/>
      </a:accent5>
      <a:accent6>
        <a:srgbClr val="00A388"/>
      </a:accent6>
      <a:hlink>
        <a:srgbClr val="0563C1"/>
      </a:hlink>
      <a:folHlink>
        <a:srgbClr val="954F72"/>
      </a:folHlink>
    </a:clrScheme>
    <a:fontScheme name="jk2iywl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A388"/>
    </a:accent1>
    <a:accent2>
      <a:srgbClr val="D381A2"/>
    </a:accent2>
    <a:accent3>
      <a:srgbClr val="92CDCF"/>
    </a:accent3>
    <a:accent4>
      <a:srgbClr val="D582A3"/>
    </a:accent4>
    <a:accent5>
      <a:srgbClr val="B1C0C9"/>
    </a:accent5>
    <a:accent6>
      <a:srgbClr val="00A388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A388"/>
    </a:accent1>
    <a:accent2>
      <a:srgbClr val="D381A2"/>
    </a:accent2>
    <a:accent3>
      <a:srgbClr val="92CDCF"/>
    </a:accent3>
    <a:accent4>
      <a:srgbClr val="D582A3"/>
    </a:accent4>
    <a:accent5>
      <a:srgbClr val="B1C0C9"/>
    </a:accent5>
    <a:accent6>
      <a:srgbClr val="00A388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A388"/>
    </a:accent1>
    <a:accent2>
      <a:srgbClr val="D381A2"/>
    </a:accent2>
    <a:accent3>
      <a:srgbClr val="92CDCF"/>
    </a:accent3>
    <a:accent4>
      <a:srgbClr val="D582A3"/>
    </a:accent4>
    <a:accent5>
      <a:srgbClr val="B1C0C9"/>
    </a:accent5>
    <a:accent6>
      <a:srgbClr val="00A388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1803</TotalTime>
  <Words>498</Words>
  <Application>Microsoft Office PowerPoint</Application>
  <PresentationFormat>寬螢幕</PresentationFormat>
  <Paragraphs>133</Paragraphs>
  <Slides>24</Slides>
  <Notes>24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微软雅黑</vt:lpstr>
      <vt:lpstr>宋体</vt:lpstr>
      <vt:lpstr>Arial</vt:lpstr>
      <vt:lpstr>Calibri</vt:lpstr>
      <vt:lpstr>Wingdings</vt:lpstr>
      <vt:lpstr>第一PPT，www.1ppt.com</vt:lpstr>
      <vt:lpstr>第一PPT，www.1ppt.com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高韵晴</cp:lastModifiedBy>
  <cp:revision>90</cp:revision>
  <dcterms:created xsi:type="dcterms:W3CDTF">2017-11-23T03:32:34Z</dcterms:created>
  <dcterms:modified xsi:type="dcterms:W3CDTF">2022-06-08T15:09:10Z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